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2578099" y="2447924"/>
            <a:ext cx="7848602" cy="2476501"/>
          </a:xfrm>
          <a:prstGeom prst="rect">
            <a:avLst/>
          </a:prstGeom>
        </p:spPr>
        <p:txBody>
          <a:bodyPr lIns="38100" tIns="38100" rIns="38100" bIns="38100" anchor="b"/>
          <a:lstStyle>
            <a:lvl1pPr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2578099" y="5000625"/>
            <a:ext cx="7848602" cy="847725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56553" y="8191500"/>
            <a:ext cx="286614" cy="28694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4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 model and method for a circular CO2 econom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/>
            <a:r>
              <a:t>a model and method for a circular CO2 economy</a:t>
            </a:r>
          </a:p>
        </p:txBody>
      </p:sp>
      <p:sp>
        <p:nvSpPr>
          <p:cNvPr id="129" name="20210824WA regarding the CO2 chain deep learning model"/>
          <p:cNvSpPr txBox="1"/>
          <p:nvPr/>
        </p:nvSpPr>
        <p:spPr>
          <a:xfrm>
            <a:off x="5327108" y="7458528"/>
            <a:ext cx="6407692" cy="1106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algn="r" defTabSz="239522">
              <a:defRPr b="0" i="1" sz="2337"/>
            </a:pPr>
            <a:r>
              <a:t>20210824WA</a:t>
            </a:r>
            <a:br/>
            <a:r>
              <a:t>regarding the CO2 chain deep learning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quires data that describes the supply chain and the disposal chai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6560"/>
            </a:lvl1pPr>
          </a:lstStyle>
          <a:p>
            <a:pPr/>
            <a:r>
              <a:t>requires data that describes the supply chain and the disposal chain</a:t>
            </a:r>
          </a:p>
        </p:txBody>
      </p:sp>
      <p:sp>
        <p:nvSpPr>
          <p:cNvPr id="282" name="how to conceptualize and encode the steps in a supply-destruction chain model"/>
          <p:cNvSpPr txBox="1"/>
          <p:nvPr>
            <p:ph type="subTitle" sz="quarter" idx="1"/>
          </p:nvPr>
        </p:nvSpPr>
        <p:spPr>
          <a:xfrm>
            <a:off x="1270000" y="6337517"/>
            <a:ext cx="10464800" cy="1130301"/>
          </a:xfrm>
          <a:prstGeom prst="rect">
            <a:avLst/>
          </a:prstGeom>
        </p:spPr>
        <p:txBody>
          <a:bodyPr/>
          <a:lstStyle>
            <a:lvl1pPr defTabSz="537463">
              <a:defRPr sz="3404"/>
            </a:lvl1pPr>
          </a:lstStyle>
          <a:p>
            <a:pPr/>
            <a:r>
              <a:t>how to conceptualize and encode the steps in a supply-destruction chain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how to conceptualize and encode the steps in a supply-destruction chain model"/>
          <p:cNvSpPr txBox="1"/>
          <p:nvPr>
            <p:ph type="ctrTitle"/>
          </p:nvPr>
        </p:nvSpPr>
        <p:spPr>
          <a:xfrm>
            <a:off x="1270000" y="139700"/>
            <a:ext cx="10464800" cy="3302000"/>
          </a:xfrm>
          <a:prstGeom prst="rect">
            <a:avLst/>
          </a:prstGeom>
        </p:spPr>
        <p:txBody>
          <a:bodyPr/>
          <a:lstStyle>
            <a:lvl1pPr defTabSz="432308">
              <a:defRPr sz="5920"/>
            </a:lvl1pPr>
          </a:lstStyle>
          <a:p>
            <a:pPr/>
            <a:r>
              <a:t>how to conceptualize and encode the steps in a supply-destruction chain model</a:t>
            </a:r>
          </a:p>
        </p:txBody>
      </p:sp>
      <p:pic>
        <p:nvPicPr>
          <p:cNvPr id="285" name="FA_Yakult Plant Complete Process-1600x1347.jpeg" descr="FA_Yakult Plant Complete Process-1600x134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815" y="4034366"/>
            <a:ext cx="11588436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FA_Yakult Plant Complete Process-1600x1347.jpeg" descr="FA_Yakult Plant Complete Process-1600x134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752" y="706467"/>
            <a:ext cx="10919296" cy="9190409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consumption vectors"/>
          <p:cNvSpPr txBox="1"/>
          <p:nvPr/>
        </p:nvSpPr>
        <p:spPr>
          <a:xfrm>
            <a:off x="6084387" y="-1"/>
            <a:ext cx="6609309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consumption vectors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FA_Yakult Plant Complete Process-1600x1347.jpeg" descr="FA_Yakult Plant Complete Process-1600x134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141848" y="-865155"/>
            <a:ext cx="13644248" cy="1148391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water1 softWaterTank1 waterTank1 waterBalanceTank1 blendingMachine1 surgeTank1 filterMachine1 cappingSealingMachine1 shrinkPackagingMachine1 reshrinkPackagingMachine1 coldStorage1 yakult1…"/>
          <p:cNvSpPr txBox="1"/>
          <p:nvPr>
            <p:ph type="subTitle" idx="1"/>
          </p:nvPr>
        </p:nvSpPr>
        <p:spPr>
          <a:xfrm>
            <a:off x="6874933" y="1012295"/>
            <a:ext cx="10464801" cy="7729010"/>
          </a:xfrm>
          <a:prstGeom prst="rect">
            <a:avLst/>
          </a:prstGeom>
        </p:spPr>
        <p:txBody>
          <a:bodyPr/>
          <a:lstStyle/>
          <a:p>
            <a:pPr algn="l">
              <a:defRPr sz="1800"/>
            </a:pPr>
            <a:r>
              <a:t>water1 softWaterTank1 waterTank1 waterBalanceTank1 blendingMachine1 surgeTank1 filterMachine1 cappingSealingMachine1 shrinkPackagingMachine1 reshrinkPackagingMachine1 coldStorage1 yakult1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t>sugarcane1 sugar1 syrup1 liquiverter1 preparationTank1 balanceTank1 htstUnit1 storageTank1 concentrateBalanceTank1 blendingMachine1 surgeTank1 filterMachine1 cappingSealingMachine1 shrinkPackagingMachine1 reshrinkPackagingMachine1 coldStorage1 yakult1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t>lactobacillus seedTank1 cultureTank1 homogenizer1 storageTank1 concentrateBalanceTank1 blendingMachine1 surgeTank1 filterMachine1 cappingSealingMachine1 shrinkPackagingMachine1 reshrinkPackagingMachine1 coldStorage1 yakult1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t>cow1 nonfatMilk1 liquiverter2 preperationTank2 balanceTank2 htstUnit2 cultureTank1 homogenizer1 storageTank1 concentrateBalanceTank1 blendingMachine1 surgeTank1 filterMachine1 cappingSealingMachine1 shrinkPackagingMachine1 reshrinkPackagingMachine1 coldStorage1 yakult1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t>naturalflavors homogenizer1 storageTank1 concentrateBalanceTank1 blendingMachine1 surgeTank1 filterMachine1 cappingSealingMachine1 shrinkPackagingMachine1 reshrinkPackagingMachine1 coldStorage1 yakult1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t>petroleum1 polystyreneResin1 injectionBlowMouldingMachine1 bottleStorageTank1 bottleSelector1 printerLabelerMachine1 filterMachine1 cappingSealingMachine1 shrinkPackagingMachine1 reshrinkPackagingMachine1 coldStorage1 yakult1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t>soybean1 soybeanOil1 ink1 printerLabelerMachine1 filterMachine1 cappingSealingMachine1 shrinkPackagingMachine1 reshrinkPackagingMachine1 coldStorage1 yakult1</a:t>
            </a:r>
          </a:p>
        </p:txBody>
      </p:sp>
      <p:sp>
        <p:nvSpPr>
          <p:cNvPr id="292" name="Line"/>
          <p:cNvSpPr/>
          <p:nvPr/>
        </p:nvSpPr>
        <p:spPr>
          <a:xfrm>
            <a:off x="4233465" y="1024862"/>
            <a:ext cx="2637449" cy="3655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3" name="Line"/>
          <p:cNvSpPr/>
          <p:nvPr/>
        </p:nvSpPr>
        <p:spPr>
          <a:xfrm flipV="1">
            <a:off x="5297860" y="8307652"/>
            <a:ext cx="1573055" cy="206943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4" name="Line"/>
          <p:cNvSpPr/>
          <p:nvPr/>
        </p:nvSpPr>
        <p:spPr>
          <a:xfrm>
            <a:off x="3704585" y="2406715"/>
            <a:ext cx="3166329" cy="24520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5" name="Line"/>
          <p:cNvSpPr/>
          <p:nvPr/>
        </p:nvSpPr>
        <p:spPr>
          <a:xfrm flipV="1">
            <a:off x="5121698" y="3667403"/>
            <a:ext cx="1751493" cy="72521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6" name="Line"/>
          <p:cNvSpPr/>
          <p:nvPr/>
        </p:nvSpPr>
        <p:spPr>
          <a:xfrm flipV="1">
            <a:off x="3704585" y="5059561"/>
            <a:ext cx="3166329" cy="238783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7" name="Line"/>
          <p:cNvSpPr/>
          <p:nvPr/>
        </p:nvSpPr>
        <p:spPr>
          <a:xfrm flipV="1">
            <a:off x="1590254" y="6174052"/>
            <a:ext cx="5282936" cy="425183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8" name="Line"/>
          <p:cNvSpPr/>
          <p:nvPr/>
        </p:nvSpPr>
        <p:spPr>
          <a:xfrm flipV="1">
            <a:off x="3702539" y="7467203"/>
            <a:ext cx="3170652" cy="26693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9" name="consumption vectors"/>
          <p:cNvSpPr txBox="1"/>
          <p:nvPr/>
        </p:nvSpPr>
        <p:spPr>
          <a:xfrm>
            <a:off x="6084387" y="-1"/>
            <a:ext cx="6609309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consumption vectors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water1 softWaterTank1 waterTank1 waterBalanceTank1 blendingMachine1 surgeTank1 filterMachine1 cappingSealingMachine1 shrinkPackagingMachine1 reshrinkPackagingMachine1 coldStorage1 yakult1…"/>
          <p:cNvSpPr txBox="1"/>
          <p:nvPr>
            <p:ph type="subTitle" idx="1"/>
          </p:nvPr>
        </p:nvSpPr>
        <p:spPr>
          <a:xfrm>
            <a:off x="1133241" y="1012295"/>
            <a:ext cx="10464801" cy="7729010"/>
          </a:xfrm>
          <a:prstGeom prst="rect">
            <a:avLst/>
          </a:prstGeom>
        </p:spPr>
        <p:txBody>
          <a:bodyPr/>
          <a:lstStyle/>
          <a:p>
            <a:pPr algn="l">
              <a:defRPr sz="1800"/>
            </a:pPr>
            <a:r>
              <a:t>water1 softWaterTank1 waterTank1 waterBalanceTank1 blendingMachine1 surgeTank1 filterMachine1 cappingSealingMachine1 shrinkPackagingMachine1 reshrinkPackagingMachine1 coldStorage1 yakult1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t>sugarcane1 sugar1 syrup1 liquiverter1 preparationTank1 balanceTank1 htstUnit1 storageTank1 concentrateBalanceTank1 blendingMachine1 surgeTank1 filterMachine1 cappingSealingMachine1 shrinkPackagingMachine1 reshrinkPackagingMachine1 coldStorage1 yakult1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t>lactobacillus seedTank1 cultureTank1 homogenizer1 storageTank1 concentrateBalanceTank1 blendingMachine1 surgeTank1 filterMachine1 cappingSealingMachine1 shrinkPackagingMachine1 reshrinkPackagingMachine1 coldStorage1 yakult1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t>cow1 nonfatMilk1 liquiverter2 preperationTank2 balanceTank2 htstUnit2 cultureTank1 homogenizer1 storageTank1 concentrateBalanceTank1 blendingMachine1 surgeTank1 filterMachine1 cappingSealingMachine1 shrinkPackagingMachine1 reshrinkPackagingMachine1 coldStorage1 yakult1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t>naturalflavors homogenizer1 storageTank1 concentrateBalanceTank1 blendingMachine1 surgeTank1 filterMachine1 cappingSealingMachine1 shrinkPackagingMachine1 reshrinkPackagingMachine1 coldStorage1 yakult1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t>petroleum1 polystyreneResin1 injectionBlowMouldingMachine1 bottleStorageTank1 bottleSelector1 printerLabelerMachine1 filterMachine1 cappingSealingMachine1 shrinkPackagingMachine1 reshrinkPackagingMachine1 coldStorage1 yakult1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t>soybean1 soybeanOil1 ink1 printerLabelerMachine1 filterMachine1 cappingSealingMachine1 shrinkPackagingMachine1 reshrinkPackagingMachine1 coldStorage1 yakult1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page1image36283120.png" descr="page1image362831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9037" y="4715400"/>
            <a:ext cx="8665035" cy="4532673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Text"/>
          <p:cNvSpPr txBox="1"/>
          <p:nvPr/>
        </p:nvSpPr>
        <p:spPr>
          <a:xfrm>
            <a:off x="11062806" y="-1327335"/>
            <a:ext cx="1905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 </a:t>
            </a:r>
          </a:p>
        </p:txBody>
      </p:sp>
      <p:sp>
        <p:nvSpPr>
          <p:cNvPr id="305" name="water1 softWaterTank1 waterTank1 waterBalanceTank1 blendingMachine1 surgeTank1 filterMachine1 cappingSealingMachine1 shrinkPackagingMachine1 reshrinkPackagingMachine1 coldStorage1 yakult1…"/>
          <p:cNvSpPr txBox="1"/>
          <p:nvPr>
            <p:ph type="subTitle" sz="quarter" idx="1"/>
          </p:nvPr>
        </p:nvSpPr>
        <p:spPr>
          <a:xfrm>
            <a:off x="552811" y="505976"/>
            <a:ext cx="4642062" cy="3451454"/>
          </a:xfrm>
          <a:prstGeom prst="rect">
            <a:avLst/>
          </a:prstGeom>
        </p:spPr>
        <p:txBody>
          <a:bodyPr/>
          <a:lstStyle/>
          <a:p>
            <a:pPr algn="l" defTabSz="508254">
              <a:defRPr sz="783"/>
            </a:pPr>
            <a:r>
              <a:t>water1 softWaterTank1 waterTank1 waterBalanceTank1 blendingMachine1 surgeTank1 filterMachine1 cappingSealingMachine1 shrinkPackagingMachine1 reshrinkPackagingMachine1 coldStorage1 yakult1</a:t>
            </a:r>
          </a:p>
          <a:p>
            <a:pPr algn="l" defTabSz="508254">
              <a:defRPr sz="783"/>
            </a:pPr>
          </a:p>
          <a:p>
            <a:pPr algn="l" defTabSz="508254">
              <a:defRPr sz="783"/>
            </a:pPr>
            <a:r>
              <a:t>sugarcane1 sugar1 syrup1 liquiverter1 preparationTank1 balanceTank1 htstUnit1 storageTank1 concentrateBalanceTank1 blendingMachine1 surgeTank1 filterMachine1 cappingSealingMachine1 shrinkPackagingMachine1 reshrinkPackagingMachine1 coldStorage1 yakult1</a:t>
            </a:r>
          </a:p>
          <a:p>
            <a:pPr algn="l" defTabSz="508254">
              <a:defRPr sz="783"/>
            </a:pPr>
          </a:p>
          <a:p>
            <a:pPr algn="l" defTabSz="508254">
              <a:defRPr sz="783"/>
            </a:pPr>
            <a:r>
              <a:t>lactobacillus seedTank1 cultureTank1 homogenizer1 storageTank1 concentrateBalanceTank1 blendingMachine1 surgeTank1 filterMachine1 cappingSealingMachine1 shrinkPackagingMachine1 reshrinkPackagingMachine1 coldStorage1 yakult1</a:t>
            </a:r>
          </a:p>
          <a:p>
            <a:pPr algn="l" defTabSz="508254">
              <a:defRPr sz="783"/>
            </a:pPr>
          </a:p>
          <a:p>
            <a:pPr algn="l" defTabSz="508254">
              <a:defRPr sz="783"/>
            </a:pPr>
            <a:r>
              <a:t>cow1 nonfatMilk1 liquiverter2 preperationTank2 balanceTank2 htstUnit2 cultureTank1 homogenizer1 storageTank1 concentrateBalanceTank1 blendingMachine1 surgeTank1 filterMachine1 cappingSealingMachine1 shrinkPackagingMachine1 reshrinkPackagingMachine1 coldStorage1 yakult1</a:t>
            </a:r>
          </a:p>
          <a:p>
            <a:pPr algn="l" defTabSz="508254">
              <a:defRPr sz="783"/>
            </a:pPr>
          </a:p>
          <a:p>
            <a:pPr algn="l" defTabSz="508254">
              <a:defRPr sz="783"/>
            </a:pPr>
            <a:r>
              <a:t>naturalflavors homogenizer1 storageTank1 concentrateBalanceTank1 blendingMachine1 surgeTank1 filterMachine1 cappingSealingMachine1 shrinkPackagingMachine1 reshrinkPackagingMachine1 coldStorage1 yakult1</a:t>
            </a:r>
          </a:p>
          <a:p>
            <a:pPr algn="l" defTabSz="508254">
              <a:defRPr sz="783"/>
            </a:pPr>
          </a:p>
          <a:p>
            <a:pPr algn="l" defTabSz="508254">
              <a:defRPr sz="783"/>
            </a:pPr>
            <a:r>
              <a:t>petroleum1 polystyreneResin1 injectionBlowMouldingMachine1 bottleStorageTank1 bottleSelector1 printerLabelerMachine1 filterMachine1 cappingSealingMachine1 shrinkPackagingMachine1 reshrinkPackagingMachine1 coldStorage1 yakult1</a:t>
            </a:r>
          </a:p>
          <a:p>
            <a:pPr algn="l" defTabSz="508254">
              <a:defRPr sz="783"/>
            </a:pPr>
          </a:p>
          <a:p>
            <a:pPr algn="l" defTabSz="508254">
              <a:defRPr sz="783"/>
            </a:pPr>
            <a:r>
              <a:t>soybean1 soybeanOil1 ink1 printerLabelerMachine1 filterMachine1 cappingSealingMachine1 shrinkPackagingMachine1 reshrinkPackagingMachine1 coldStorage1 yakult1</a:t>
            </a:r>
          </a:p>
        </p:txBody>
      </p:sp>
      <p:sp>
        <p:nvSpPr>
          <p:cNvPr id="306" name="Line"/>
          <p:cNvSpPr/>
          <p:nvPr/>
        </p:nvSpPr>
        <p:spPr>
          <a:xfrm>
            <a:off x="3928411" y="3968050"/>
            <a:ext cx="1972320" cy="150477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7" name="From the consumption vectors, we can make this graph,…"/>
          <p:cNvSpPr txBox="1"/>
          <p:nvPr/>
        </p:nvSpPr>
        <p:spPr>
          <a:xfrm>
            <a:off x="6917661" y="677387"/>
            <a:ext cx="5013440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Palatino"/>
                <a:ea typeface="Palatino"/>
                <a:cs typeface="Palatino"/>
                <a:sym typeface="Palatino"/>
              </a:defRPr>
            </a:pPr>
            <a:r>
              <a:t>From the consumption vectors, we can make this graph, 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Palatino"/>
                <a:ea typeface="Palatino"/>
                <a:cs typeface="Palatino"/>
                <a:sym typeface="Palatino"/>
              </a:defRPr>
            </a:pPr>
            <a:r>
              <a:t>which shows the inputs of carbon on the production ‘circle’ of Yakult. 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Palatino"/>
                <a:ea typeface="Palatino"/>
                <a:cs typeface="Palatino"/>
                <a:sym typeface="Palatino"/>
              </a:defRPr>
            </a:pPr>
            <a:r>
              <a:t>The circle is the the beginning to the end of the Yakult product.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"/>
          <p:cNvSpPr txBox="1"/>
          <p:nvPr/>
        </p:nvSpPr>
        <p:spPr>
          <a:xfrm>
            <a:off x="11062806" y="-1327335"/>
            <a:ext cx="1905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 </a:t>
            </a:r>
          </a:p>
        </p:txBody>
      </p:sp>
      <p:sp>
        <p:nvSpPr>
          <p:cNvPr id="310" name="CO2 values of blue-jeans"/>
          <p:cNvSpPr txBox="1"/>
          <p:nvPr/>
        </p:nvSpPr>
        <p:spPr>
          <a:xfrm>
            <a:off x="1162247" y="1335397"/>
            <a:ext cx="651268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CO2 values of blue-jeans</a:t>
            </a:r>
          </a:p>
        </p:txBody>
      </p:sp>
      <p:sp>
        <p:nvSpPr>
          <p:cNvPr id="311" name="First, we have bluejeans1; bluejeans2; bluejeans3 etc. which are all positions of bluejeans on the production chain, and at each position there is a different carbon value."/>
          <p:cNvSpPr txBox="1"/>
          <p:nvPr/>
        </p:nvSpPr>
        <p:spPr>
          <a:xfrm>
            <a:off x="5295999" y="7835509"/>
            <a:ext cx="732762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i="1" sz="20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 First, we have bluejeans1; bluejeans2; bluejeans3 etc. which are all positions of bluejeans on the production chain, and at each position there is a different carbon value. </a:t>
            </a:r>
          </a:p>
        </p:txBody>
      </p:sp>
      <p:sp>
        <p:nvSpPr>
          <p:cNvPr id="312" name="…"/>
          <p:cNvSpPr txBox="1"/>
          <p:nvPr/>
        </p:nvSpPr>
        <p:spPr>
          <a:xfrm>
            <a:off x="2838590" y="3695699"/>
            <a:ext cx="732762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i="1" sz="64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"/>
          <p:cNvSpPr txBox="1"/>
          <p:nvPr/>
        </p:nvSpPr>
        <p:spPr>
          <a:xfrm>
            <a:off x="11062806" y="-1327335"/>
            <a:ext cx="1905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 </a:t>
            </a:r>
          </a:p>
        </p:txBody>
      </p:sp>
      <p:sp>
        <p:nvSpPr>
          <p:cNvPr id="315" name="CO2 values of printed paper"/>
          <p:cNvSpPr txBox="1"/>
          <p:nvPr/>
        </p:nvSpPr>
        <p:spPr>
          <a:xfrm>
            <a:off x="1162247" y="1335397"/>
            <a:ext cx="651268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CO2 values of printed paper</a:t>
            </a:r>
          </a:p>
        </p:txBody>
      </p:sp>
      <p:pic>
        <p:nvPicPr>
          <p:cNvPr id="316" name="Screen Shot 2021-08-24 at 06.50.21.png" descr="Screen Shot 2021-08-24 at 06.50.21.png"/>
          <p:cNvPicPr>
            <a:picLocks noChangeAspect="1"/>
          </p:cNvPicPr>
          <p:nvPr/>
        </p:nvPicPr>
        <p:blipFill>
          <a:blip r:embed="rId2">
            <a:extLst/>
          </a:blip>
          <a:srcRect l="0" t="33914" r="0" b="0"/>
          <a:stretch>
            <a:fillRect/>
          </a:stretch>
        </p:blipFill>
        <p:spPr>
          <a:xfrm>
            <a:off x="1865758" y="3712765"/>
            <a:ext cx="10037446" cy="3775706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what data is available?"/>
          <p:cNvSpPr txBox="1"/>
          <p:nvPr/>
        </p:nvSpPr>
        <p:spPr>
          <a:xfrm>
            <a:off x="1162247" y="2199629"/>
            <a:ext cx="651268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what data is available?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"/>
          <p:cNvSpPr txBox="1"/>
          <p:nvPr/>
        </p:nvSpPr>
        <p:spPr>
          <a:xfrm>
            <a:off x="11062806" y="-1327335"/>
            <a:ext cx="1905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 </a:t>
            </a:r>
          </a:p>
        </p:txBody>
      </p:sp>
      <p:sp>
        <p:nvSpPr>
          <p:cNvPr id="320" name="CO2 values of PCB boards"/>
          <p:cNvSpPr txBox="1"/>
          <p:nvPr/>
        </p:nvSpPr>
        <p:spPr>
          <a:xfrm>
            <a:off x="1162247" y="1335397"/>
            <a:ext cx="651268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CO2 values of PCB boards</a:t>
            </a:r>
          </a:p>
        </p:txBody>
      </p:sp>
      <p:pic>
        <p:nvPicPr>
          <p:cNvPr id="321" name="Screen Shot 2021-08-24 at 06.53.02.png" descr="Screen Shot 2021-08-24 at 06.53.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2460" y="3712765"/>
            <a:ext cx="14025912" cy="42272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water1 softWaterTank1 waterTank1 waterBalanceTank1 blendingMachine1 surgeTank1 filterMachine1 cappingSealingMachine1 shrinkPackagingMachine1 reshrinkPackagingMachine1 coldStorage1 yakult1…"/>
          <p:cNvSpPr txBox="1"/>
          <p:nvPr>
            <p:ph type="subTitle" idx="1"/>
          </p:nvPr>
        </p:nvSpPr>
        <p:spPr>
          <a:xfrm>
            <a:off x="1066800" y="612378"/>
            <a:ext cx="10464800" cy="7729009"/>
          </a:xfrm>
          <a:prstGeom prst="rect">
            <a:avLst/>
          </a:prstGeom>
        </p:spPr>
        <p:txBody>
          <a:bodyPr/>
          <a:lstStyle/>
          <a:p>
            <a:pPr algn="l">
              <a:defRPr sz="1800"/>
            </a:pPr>
            <a:r>
              <a:t>water1 softWaterTank1 waterTank1 waterBalanceTank1 blendingMachine1 surgeTank1 filterMachine1 cappingSealingMachine1 shrinkPackagingMachine1 reshrinkPackagingMachine1 coldStorage1 yakult1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t>sugarcane1 sugar1 syrup1 liquiverter1 preparationTank1 balanceTank1 htstUnit1 storageTank1 concentrateBalanceTank1 blendingMachine1 surgeTank1 filterMachine1 cappingSealingMachine1 shrinkPackagingMachine1 reshrinkPackagingMachine1 coldStorage1 yakult1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t>lactobacillus seedTank1 cultureTank1 homogenizer1 storageTank1 concentrateBalanceTank1 blendingMachine1 surgeTank1 filterMachine1 cappingSealingMachine1 shrinkPackagingMachine1 reshrinkPackagingMachine1 coldStorage1 yakult1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t>cow1 nonfatMilk1 liquiverter2 preperationTank2 balanceTank2 htstUnit2 cultureTank1 homogenizer1 storageTank1 concentrateBalanceTank1 blendingMachine1 surgeTank1 filterMachine1 cappingSealingMachine1 shrinkPackagingMachine1 reshrinkPackagingMachine1 coldStorage1 yakult1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t>naturalflavors homogenizer1 storageTank1 concentrateBalanceTank1 blendingMachine1 surgeTank1 filterMachine1 cappingSealingMachine1 shrinkPackagingMachine1 reshrinkPackagingMachine1 coldStorage1 yakult1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t>petroleum1 polystyreneResin1 injectionBlowMouldingMachine1 bottleStorageTank1 bottleSelector1 printerLabelerMachine1 filterMachine1 cappingSealingMachine1 shrinkPackagingMachine1 reshrinkPackagingMachine1 coldStorage1 yakult1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t>soybean1 soybeanOil1 ink1 printerLabelerMachine1 filterMachine1 cappingSealingMachine1 shrinkPackagingMachine1 reshrinkPackagingMachine1 coldStorage1 yakult1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O2 chain deep learning model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CO2 chain deep learning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creen Shot 2021-09-04 at 08.50.46.png" descr="Screen Shot 2021-09-04 at 08.50.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950" y="4288680"/>
            <a:ext cx="12280900" cy="4635501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water1 softWaterTank1 waterTank1 waterBalanceTank1 blendingMachine1 surgeTank1 filterMachine1 cappingSealingMachine1 shrinkPackagingMachine1 reshrinkPackagingMachine1 coldStorage1 yakult1"/>
          <p:cNvSpPr txBox="1"/>
          <p:nvPr/>
        </p:nvSpPr>
        <p:spPr>
          <a:xfrm>
            <a:off x="614802" y="1569533"/>
            <a:ext cx="10623729" cy="6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 sz="1800"/>
            </a:lvl1pPr>
          </a:lstStyle>
          <a:p>
            <a:pPr/>
            <a:r>
              <a:t>water1 softWaterTank1 waterTank1 waterBalanceTank1 blendingMachine1 surgeTank1 filterMachine1 cappingSealingMachine1 shrinkPackagingMachine1 reshrinkPackagingMachine1 coldStorage1 yakult1</a:t>
            </a:r>
          </a:p>
        </p:txBody>
      </p:sp>
      <p:sp>
        <p:nvSpPr>
          <p:cNvPr id="327" name="Line"/>
          <p:cNvSpPr/>
          <p:nvPr/>
        </p:nvSpPr>
        <p:spPr>
          <a:xfrm flipH="1">
            <a:off x="1766146" y="2568536"/>
            <a:ext cx="1" cy="1441528"/>
          </a:xfrm>
          <a:prstGeom prst="line">
            <a:avLst/>
          </a:prstGeom>
          <a:ln w="101600">
            <a:solidFill>
              <a:srgbClr val="000000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8" name="Line"/>
          <p:cNvSpPr/>
          <p:nvPr/>
        </p:nvSpPr>
        <p:spPr>
          <a:xfrm>
            <a:off x="1568026" y="6804550"/>
            <a:ext cx="5833091" cy="1"/>
          </a:xfrm>
          <a:prstGeom prst="line">
            <a:avLst/>
          </a:prstGeom>
          <a:ln w="1016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29" name="Screen Shot 2021-09-04 at 08.52.41.png" descr="Screen Shot 2021-09-04 at 08.52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4409" y="2568536"/>
            <a:ext cx="5224515" cy="1947068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http://www.entropynetwork.com/text/"/>
          <p:cNvSpPr txBox="1"/>
          <p:nvPr/>
        </p:nvSpPr>
        <p:spPr>
          <a:xfrm>
            <a:off x="3314409" y="3101777"/>
            <a:ext cx="561807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http://www.entropynetwork.com/text/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" name="CO2 values"/>
          <p:cNvGraphicFramePr/>
          <p:nvPr/>
        </p:nvGraphicFramePr>
        <p:xfrm>
          <a:off x="4310849" y="599824"/>
          <a:ext cx="1270001" cy="17831815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4419600"/>
                <a:gridCol w="419100"/>
              </a:tblGrid>
              <a:tr h="461058">
                <a:tc gridSpan="2">
                  <a:txBody>
                    <a:bodyPr/>
                    <a:lstStyle/>
                    <a:p>
                      <a:pPr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latin typeface="Helvetica Neue Light"/>
                          <a:ea typeface="Helvetica Neue Light"/>
                          <a:cs typeface="Helvetica Neue Light"/>
                        </a:rPr>
                        <a:t>CO2 values</a:t>
                      </a:r>
                    </a:p>
                  </a:txBody>
                  <a:tcPr marL="50800" marR="50800" marT="50800" marB="50800" anchor="ctr" anchorCtr="0" horzOverflow="overflow">
                    <a:lnL/>
                    <a:lnR/>
                    <a:lnT/>
                    <a:lnB/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/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water1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b="1" sz="1200">
                          <a:sym typeface="Helvetica Neue"/>
                        </a:rPr>
                        <a:t>0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softwatertank1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watertank1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waterbalancetank1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blendingmachine1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surgetank1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filtermachine1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cappingsealingmachine1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shrinkpackagingmachine1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reshrinkpackagingmachine1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coldstorage1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yakult1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sugarcane1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sugar1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syrup1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liquiverter1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preparationtank1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balancetank1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htstunit1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storagetank1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?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concentratebalancetank1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20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lactobacillus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seedtank1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22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culturetank1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23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homogenizer1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24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cow1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25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nonfatmilk1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26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liquiverter2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27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preperationtank2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28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balancetank2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29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htstunit2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30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naturalflavors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31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petroleum1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32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polystyreneresin1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33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injectionblowmouldingmachine1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34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bottlestoragetank1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35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bottleselector1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36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printerlabelermachine1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37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soybean1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38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soybeanoil1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39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  <a:tr h="434922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ym typeface="Helvetica Neue"/>
                        </a:rPr>
                        <a:t>ink1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 Neue"/>
                        </a:rPr>
                        <a:t>40</a:t>
                      </a:r>
                    </a:p>
                  </a:txBody>
                  <a:tcPr marL="50800" marR="50800" marT="50800" marB="50800" anchor="ctr" anchorCtr="0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a"/>
          <p:cNvSpPr txBox="1"/>
          <p:nvPr/>
        </p:nvSpPr>
        <p:spPr>
          <a:xfrm>
            <a:off x="7343212" y="3018158"/>
            <a:ext cx="24429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34" name="b"/>
          <p:cNvSpPr txBox="1"/>
          <p:nvPr/>
        </p:nvSpPr>
        <p:spPr>
          <a:xfrm>
            <a:off x="7345872" y="3424558"/>
            <a:ext cx="23896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35" name="c"/>
          <p:cNvSpPr txBox="1"/>
          <p:nvPr/>
        </p:nvSpPr>
        <p:spPr>
          <a:xfrm>
            <a:off x="7358901" y="3851278"/>
            <a:ext cx="21291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36" name="d"/>
          <p:cNvSpPr txBox="1"/>
          <p:nvPr/>
        </p:nvSpPr>
        <p:spPr>
          <a:xfrm>
            <a:off x="7343212" y="4772451"/>
            <a:ext cx="24429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137" name="e"/>
          <p:cNvSpPr txBox="1"/>
          <p:nvPr/>
        </p:nvSpPr>
        <p:spPr>
          <a:xfrm>
            <a:off x="7358901" y="5693624"/>
            <a:ext cx="21291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138" name="f"/>
          <p:cNvSpPr txBox="1"/>
          <p:nvPr/>
        </p:nvSpPr>
        <p:spPr>
          <a:xfrm>
            <a:off x="7374385" y="6269358"/>
            <a:ext cx="18194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139" name="g"/>
          <p:cNvSpPr txBox="1"/>
          <p:nvPr/>
        </p:nvSpPr>
        <p:spPr>
          <a:xfrm>
            <a:off x="7351056" y="6912825"/>
            <a:ext cx="22860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g</a:t>
            </a:r>
          </a:p>
        </p:txBody>
      </p:sp>
      <p:grpSp>
        <p:nvGrpSpPr>
          <p:cNvPr id="147" name="Group"/>
          <p:cNvGrpSpPr/>
          <p:nvPr/>
        </p:nvGrpSpPr>
        <p:grpSpPr>
          <a:xfrm>
            <a:off x="5454150" y="3023252"/>
            <a:ext cx="1816443" cy="4423694"/>
            <a:chOff x="0" y="0"/>
            <a:chExt cx="1816442" cy="4423692"/>
          </a:xfrm>
        </p:grpSpPr>
        <p:sp>
          <p:nvSpPr>
            <p:cNvPr id="140" name="Rectangle"/>
            <p:cNvSpPr/>
            <p:nvPr/>
          </p:nvSpPr>
          <p:spPr>
            <a:xfrm>
              <a:off x="-1" y="916385"/>
              <a:ext cx="1816444" cy="344261"/>
            </a:xfrm>
            <a:prstGeom prst="rect">
              <a:avLst/>
            </a:prstGeom>
            <a:solidFill>
              <a:srgbClr val="FFE9BB"/>
            </a:solidFill>
            <a:ln w="25400" cap="flat">
              <a:solidFill>
                <a:srgbClr val="FBB2AE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1" name="Rectangle"/>
            <p:cNvSpPr/>
            <p:nvPr/>
          </p:nvSpPr>
          <p:spPr>
            <a:xfrm>
              <a:off x="-1" y="1354422"/>
              <a:ext cx="1816444" cy="1305110"/>
            </a:xfrm>
            <a:prstGeom prst="rect">
              <a:avLst/>
            </a:prstGeom>
            <a:solidFill>
              <a:schemeClr val="accent4">
                <a:hueOff val="-1081314"/>
                <a:satOff val="4338"/>
                <a:lumOff val="-8931"/>
                <a:alpha val="52772"/>
              </a:schemeClr>
            </a:solidFill>
            <a:ln w="25400" cap="flat">
              <a:solidFill>
                <a:schemeClr val="accent5">
                  <a:hueOff val="-82419"/>
                  <a:satOff val="-9513"/>
                  <a:lumOff val="-16343"/>
                  <a:alpha val="52772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2" name="Rectangle"/>
            <p:cNvSpPr/>
            <p:nvPr/>
          </p:nvSpPr>
          <p:spPr>
            <a:xfrm>
              <a:off x="-1" y="2753308"/>
              <a:ext cx="1816444" cy="341247"/>
            </a:xfrm>
            <a:prstGeom prst="rect">
              <a:avLst/>
            </a:prstGeom>
            <a:solidFill>
              <a:schemeClr val="accent5">
                <a:alpha val="42637"/>
              </a:schemeClr>
            </a:solidFill>
            <a:ln w="25400" cap="flat">
              <a:solidFill>
                <a:schemeClr val="accent5">
                  <a:hueOff val="-82419"/>
                  <a:satOff val="-9513"/>
                  <a:lumOff val="-16343"/>
                  <a:alpha val="42637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3" name="Rectangle"/>
            <p:cNvSpPr/>
            <p:nvPr/>
          </p:nvSpPr>
          <p:spPr>
            <a:xfrm>
              <a:off x="-1" y="3201258"/>
              <a:ext cx="1816444" cy="560264"/>
            </a:xfrm>
            <a:prstGeom prst="rect">
              <a:avLst/>
            </a:prstGeom>
            <a:solidFill>
              <a:schemeClr val="accent3">
                <a:alpha val="48119"/>
              </a:schemeClr>
            </a:solidFill>
            <a:ln w="25400" cap="flat">
              <a:solidFill>
                <a:schemeClr val="accent3">
                  <a:hueOff val="362282"/>
                  <a:satOff val="31803"/>
                  <a:lumOff val="-18242"/>
                  <a:alpha val="48119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4" name="Rectangle"/>
            <p:cNvSpPr/>
            <p:nvPr/>
          </p:nvSpPr>
          <p:spPr>
            <a:xfrm>
              <a:off x="-1" y="511247"/>
              <a:ext cx="1816444" cy="320501"/>
            </a:xfrm>
            <a:prstGeom prst="rect">
              <a:avLst/>
            </a:prstGeom>
            <a:solidFill>
              <a:schemeClr val="accent4">
                <a:alpha val="58103"/>
              </a:schemeClr>
            </a:solidFill>
            <a:ln w="25400" cap="flat">
              <a:solidFill>
                <a:schemeClr val="accent4">
                  <a:hueOff val="-1081314"/>
                  <a:satOff val="4338"/>
                  <a:lumOff val="-8931"/>
                  <a:alpha val="58103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5" name="Rectangle"/>
            <p:cNvSpPr/>
            <p:nvPr/>
          </p:nvSpPr>
          <p:spPr>
            <a:xfrm>
              <a:off x="-1" y="0"/>
              <a:ext cx="1816444" cy="426611"/>
            </a:xfrm>
            <a:prstGeom prst="rect">
              <a:avLst/>
            </a:prstGeom>
            <a:solidFill>
              <a:srgbClr val="FDFD8F"/>
            </a:solidFill>
            <a:ln w="25400" cap="flat">
              <a:solidFill>
                <a:srgbClr val="FFA78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6" name="Rectangle"/>
            <p:cNvSpPr/>
            <p:nvPr/>
          </p:nvSpPr>
          <p:spPr>
            <a:xfrm>
              <a:off x="0" y="3868224"/>
              <a:ext cx="1816443" cy="555469"/>
            </a:xfrm>
            <a:prstGeom prst="rect">
              <a:avLst/>
            </a:prstGeom>
            <a:solidFill>
              <a:schemeClr val="accent3">
                <a:alpha val="48119"/>
              </a:schemeClr>
            </a:solidFill>
            <a:ln w="25400" cap="flat">
              <a:solidFill>
                <a:schemeClr val="accent3">
                  <a:hueOff val="362282"/>
                  <a:satOff val="31803"/>
                  <a:lumOff val="-18242"/>
                  <a:alpha val="48119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148" name="Classification"/>
          <p:cNvSpPr txBox="1"/>
          <p:nvPr/>
        </p:nvSpPr>
        <p:spPr>
          <a:xfrm>
            <a:off x="5505941" y="3542920"/>
            <a:ext cx="1694311" cy="327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>
              <a:lnSpc>
                <a:spcPts val="1100"/>
              </a:lnSpc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Classification</a:t>
            </a:r>
          </a:p>
        </p:txBody>
      </p:sp>
      <p:sp>
        <p:nvSpPr>
          <p:cNvPr id="149" name="Detailed Classifications"/>
          <p:cNvSpPr txBox="1"/>
          <p:nvPr/>
        </p:nvSpPr>
        <p:spPr>
          <a:xfrm>
            <a:off x="5520393" y="3970841"/>
            <a:ext cx="1968354" cy="32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>
              <a:lnSpc>
                <a:spcPts val="1100"/>
              </a:lnSpc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Detailed Classifications</a:t>
            </a:r>
          </a:p>
        </p:txBody>
      </p:sp>
      <p:sp>
        <p:nvSpPr>
          <p:cNvPr id="150" name="Detailed Recognition…"/>
          <p:cNvSpPr txBox="1"/>
          <p:nvPr/>
        </p:nvSpPr>
        <p:spPr>
          <a:xfrm>
            <a:off x="5520393" y="4522771"/>
            <a:ext cx="1710310" cy="1021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l">
              <a:defRPr sz="1200">
                <a:latin typeface="Palatino"/>
                <a:ea typeface="Palatino"/>
                <a:cs typeface="Palatino"/>
                <a:sym typeface="Palatino"/>
              </a:defRPr>
            </a:pPr>
            <a:r>
              <a:t>Detailed Recognition</a:t>
            </a:r>
          </a:p>
          <a:p>
            <a:pPr algn="l">
              <a:defRPr b="0" i="1" sz="1200">
                <a:latin typeface="Palatino"/>
                <a:ea typeface="Palatino"/>
                <a:cs typeface="Palatino"/>
                <a:sym typeface="Palatino"/>
              </a:defRPr>
            </a:pPr>
            <a:r>
              <a:t>autoencoder model</a:t>
            </a:r>
          </a:p>
          <a:p>
            <a:pPr algn="l">
              <a:defRPr b="0" i="1" sz="1200">
                <a:latin typeface="Palatino"/>
                <a:ea typeface="Palatino"/>
                <a:cs typeface="Palatino"/>
                <a:sym typeface="Palatino"/>
              </a:defRPr>
            </a:pPr>
            <a:r>
              <a:t>3d components</a:t>
            </a:r>
          </a:p>
          <a:p>
            <a:pPr algn="l">
              <a:defRPr b="0" i="1" sz="1200">
                <a:latin typeface="Palatino"/>
                <a:ea typeface="Palatino"/>
                <a:cs typeface="Palatino"/>
                <a:sym typeface="Palatino"/>
              </a:defRPr>
            </a:pPr>
            <a:r>
              <a:t>mass and materials</a:t>
            </a:r>
          </a:p>
          <a:p>
            <a:pPr algn="l">
              <a:defRPr b="0" i="1" sz="1200">
                <a:latin typeface="Palatino"/>
                <a:ea typeface="Palatino"/>
                <a:cs typeface="Palatino"/>
                <a:sym typeface="Palatino"/>
              </a:defRPr>
            </a:pPr>
            <a:r>
              <a:t>object definitions</a:t>
            </a:r>
          </a:p>
        </p:txBody>
      </p:sp>
      <p:sp>
        <p:nvSpPr>
          <p:cNvPr id="151" name="Object IDs to database"/>
          <p:cNvSpPr txBox="1"/>
          <p:nvPr/>
        </p:nvSpPr>
        <p:spPr>
          <a:xfrm>
            <a:off x="5505941" y="5810277"/>
            <a:ext cx="1810135" cy="2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Object IDs to database</a:t>
            </a:r>
          </a:p>
        </p:txBody>
      </p:sp>
      <p:sp>
        <p:nvSpPr>
          <p:cNvPr id="152" name="Object IDs to symbols"/>
          <p:cNvSpPr txBox="1"/>
          <p:nvPr/>
        </p:nvSpPr>
        <p:spPr>
          <a:xfrm>
            <a:off x="5518029" y="6373164"/>
            <a:ext cx="1783019" cy="270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Object IDs to symbols</a:t>
            </a:r>
          </a:p>
        </p:txBody>
      </p:sp>
      <p:sp>
        <p:nvSpPr>
          <p:cNvPr id="153" name="Symbol Sequence Prediction"/>
          <p:cNvSpPr txBox="1"/>
          <p:nvPr/>
        </p:nvSpPr>
        <p:spPr>
          <a:xfrm>
            <a:off x="5520393" y="6824760"/>
            <a:ext cx="1710310" cy="64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Symbol Sequence Prediction</a:t>
            </a:r>
          </a:p>
        </p:txBody>
      </p:sp>
      <p:sp>
        <p:nvSpPr>
          <p:cNvPr id="154" name="Digital Image"/>
          <p:cNvSpPr txBox="1"/>
          <p:nvPr/>
        </p:nvSpPr>
        <p:spPr>
          <a:xfrm>
            <a:off x="5505941" y="3085619"/>
            <a:ext cx="1209659" cy="2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Digital Image</a:t>
            </a:r>
          </a:p>
        </p:txBody>
      </p:sp>
      <p:sp>
        <p:nvSpPr>
          <p:cNvPr id="155" name="Process"/>
          <p:cNvSpPr/>
          <p:nvPr/>
        </p:nvSpPr>
        <p:spPr>
          <a:xfrm>
            <a:off x="4102588" y="2413006"/>
            <a:ext cx="3184471" cy="26624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14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Process</a:t>
            </a:r>
          </a:p>
        </p:txBody>
      </p:sp>
      <p:sp>
        <p:nvSpPr>
          <p:cNvPr id="156" name="object classification"/>
          <p:cNvSpPr/>
          <p:nvPr/>
        </p:nvSpPr>
        <p:spPr>
          <a:xfrm>
            <a:off x="4102588" y="3008884"/>
            <a:ext cx="1259495" cy="2684787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b="0"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object classification</a:t>
            </a:r>
          </a:p>
        </p:txBody>
      </p:sp>
      <p:sp>
        <p:nvSpPr>
          <p:cNvPr id="157" name="database"/>
          <p:cNvSpPr/>
          <p:nvPr/>
        </p:nvSpPr>
        <p:spPr>
          <a:xfrm>
            <a:off x="4100910" y="5765613"/>
            <a:ext cx="1259495" cy="36024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database</a:t>
            </a:r>
          </a:p>
        </p:txBody>
      </p:sp>
      <p:sp>
        <p:nvSpPr>
          <p:cNvPr id="158" name="supply chain prediction"/>
          <p:cNvSpPr/>
          <p:nvPr/>
        </p:nvSpPr>
        <p:spPr>
          <a:xfrm>
            <a:off x="4100910" y="6214736"/>
            <a:ext cx="1259495" cy="123221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supply chain prediction</a:t>
            </a:r>
          </a:p>
        </p:txBody>
      </p:sp>
      <p:sp>
        <p:nvSpPr>
          <p:cNvPr id="159" name="202108 Current Version"/>
          <p:cNvSpPr txBox="1"/>
          <p:nvPr/>
        </p:nvSpPr>
        <p:spPr>
          <a:xfrm>
            <a:off x="500930" y="1539510"/>
            <a:ext cx="3174036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200"/>
            </a:lvl1pPr>
          </a:lstStyle>
          <a:p>
            <a:pPr/>
            <a:r>
              <a:t>202108 Current Version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object detector model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 detector models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creen Shot 2021-07-11 at 23.43.20.png" descr="Screen Shot 2021-07-11 at 23.43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2947" y="1535019"/>
            <a:ext cx="7178906" cy="642265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202108 Current Version"/>
          <p:cNvSpPr txBox="1"/>
          <p:nvPr/>
        </p:nvSpPr>
        <p:spPr>
          <a:xfrm>
            <a:off x="500930" y="1539510"/>
            <a:ext cx="3174036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200"/>
            </a:lvl1pPr>
          </a:lstStyle>
          <a:p>
            <a:pPr/>
            <a:r>
              <a:t>202108 Current Version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"/>
          <p:cNvSpPr/>
          <p:nvPr/>
        </p:nvSpPr>
        <p:spPr>
          <a:xfrm>
            <a:off x="5526023" y="3884162"/>
            <a:ext cx="862186" cy="344261"/>
          </a:xfrm>
          <a:prstGeom prst="rect">
            <a:avLst/>
          </a:prstGeom>
          <a:solidFill>
            <a:srgbClr val="FFD988"/>
          </a:solidFill>
          <a:ln w="25400">
            <a:solidFill>
              <a:srgbClr val="F6797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7" name="Rectangle"/>
          <p:cNvSpPr/>
          <p:nvPr/>
        </p:nvSpPr>
        <p:spPr>
          <a:xfrm>
            <a:off x="5526023" y="4322199"/>
            <a:ext cx="862186" cy="1305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8" name="Rectangle"/>
          <p:cNvSpPr/>
          <p:nvPr/>
        </p:nvSpPr>
        <p:spPr>
          <a:xfrm>
            <a:off x="5526023" y="5721086"/>
            <a:ext cx="862186" cy="341247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9" name="Rectangle"/>
          <p:cNvSpPr/>
          <p:nvPr/>
        </p:nvSpPr>
        <p:spPr>
          <a:xfrm>
            <a:off x="5526023" y="6169036"/>
            <a:ext cx="862186" cy="560264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0" name="Rectangle"/>
          <p:cNvSpPr/>
          <p:nvPr/>
        </p:nvSpPr>
        <p:spPr>
          <a:xfrm>
            <a:off x="5526023" y="3479024"/>
            <a:ext cx="862186" cy="320502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1" name="Rectangle"/>
          <p:cNvSpPr/>
          <p:nvPr/>
        </p:nvSpPr>
        <p:spPr>
          <a:xfrm>
            <a:off x="5526023" y="2967777"/>
            <a:ext cx="862186" cy="426611"/>
          </a:xfrm>
          <a:prstGeom prst="rect">
            <a:avLst/>
          </a:prstGeom>
          <a:solidFill>
            <a:srgbClr val="FDFC31"/>
          </a:solidFill>
          <a:ln w="25400">
            <a:solidFill>
              <a:srgbClr val="FF671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2" name="Rectangle"/>
          <p:cNvSpPr/>
          <p:nvPr/>
        </p:nvSpPr>
        <p:spPr>
          <a:xfrm>
            <a:off x="6487997" y="3885632"/>
            <a:ext cx="862185" cy="344261"/>
          </a:xfrm>
          <a:prstGeom prst="rect">
            <a:avLst/>
          </a:prstGeom>
          <a:solidFill>
            <a:srgbClr val="FFD988"/>
          </a:solidFill>
          <a:ln w="25400">
            <a:solidFill>
              <a:srgbClr val="F6797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3" name="Rectangle"/>
          <p:cNvSpPr/>
          <p:nvPr/>
        </p:nvSpPr>
        <p:spPr>
          <a:xfrm>
            <a:off x="6487997" y="4323670"/>
            <a:ext cx="862185" cy="1305109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4" name="Rectangle"/>
          <p:cNvSpPr/>
          <p:nvPr/>
        </p:nvSpPr>
        <p:spPr>
          <a:xfrm>
            <a:off x="6487997" y="5722556"/>
            <a:ext cx="862185" cy="341247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5" name="Rectangle"/>
          <p:cNvSpPr/>
          <p:nvPr/>
        </p:nvSpPr>
        <p:spPr>
          <a:xfrm>
            <a:off x="6487997" y="6170506"/>
            <a:ext cx="862185" cy="560264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6" name="Rectangle"/>
          <p:cNvSpPr/>
          <p:nvPr/>
        </p:nvSpPr>
        <p:spPr>
          <a:xfrm>
            <a:off x="6487997" y="3480494"/>
            <a:ext cx="862185" cy="320502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7" name="Rectangle"/>
          <p:cNvSpPr/>
          <p:nvPr/>
        </p:nvSpPr>
        <p:spPr>
          <a:xfrm>
            <a:off x="6487997" y="2969247"/>
            <a:ext cx="862185" cy="426611"/>
          </a:xfrm>
          <a:prstGeom prst="rect">
            <a:avLst/>
          </a:prstGeom>
          <a:solidFill>
            <a:srgbClr val="FDFC31"/>
          </a:solidFill>
          <a:ln w="25400">
            <a:solidFill>
              <a:srgbClr val="FF671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8" name="Rectangle"/>
          <p:cNvSpPr/>
          <p:nvPr/>
        </p:nvSpPr>
        <p:spPr>
          <a:xfrm>
            <a:off x="7452622" y="3885632"/>
            <a:ext cx="862185" cy="344261"/>
          </a:xfrm>
          <a:prstGeom prst="rect">
            <a:avLst/>
          </a:prstGeom>
          <a:solidFill>
            <a:srgbClr val="FFD988"/>
          </a:solidFill>
          <a:ln w="25400">
            <a:solidFill>
              <a:srgbClr val="F6797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9" name="Rectangle"/>
          <p:cNvSpPr/>
          <p:nvPr/>
        </p:nvSpPr>
        <p:spPr>
          <a:xfrm>
            <a:off x="7452622" y="4323670"/>
            <a:ext cx="862185" cy="1305109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0" name="Rectangle"/>
          <p:cNvSpPr/>
          <p:nvPr/>
        </p:nvSpPr>
        <p:spPr>
          <a:xfrm>
            <a:off x="7452622" y="5722556"/>
            <a:ext cx="862185" cy="341247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1" name="Rectangle"/>
          <p:cNvSpPr/>
          <p:nvPr/>
        </p:nvSpPr>
        <p:spPr>
          <a:xfrm>
            <a:off x="7452622" y="6170506"/>
            <a:ext cx="862185" cy="560264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2" name="Rectangle"/>
          <p:cNvSpPr/>
          <p:nvPr/>
        </p:nvSpPr>
        <p:spPr>
          <a:xfrm>
            <a:off x="7452622" y="3480494"/>
            <a:ext cx="862185" cy="320502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3" name="Rectangle"/>
          <p:cNvSpPr/>
          <p:nvPr/>
        </p:nvSpPr>
        <p:spPr>
          <a:xfrm>
            <a:off x="7452622" y="2969247"/>
            <a:ext cx="862185" cy="426611"/>
          </a:xfrm>
          <a:prstGeom prst="rect">
            <a:avLst/>
          </a:prstGeom>
          <a:solidFill>
            <a:srgbClr val="FDFC31"/>
          </a:solidFill>
          <a:ln w="25400">
            <a:solidFill>
              <a:srgbClr val="FF671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4" name="Rectangle"/>
          <p:cNvSpPr/>
          <p:nvPr/>
        </p:nvSpPr>
        <p:spPr>
          <a:xfrm>
            <a:off x="4567824" y="3884162"/>
            <a:ext cx="862185" cy="344261"/>
          </a:xfrm>
          <a:prstGeom prst="rect">
            <a:avLst/>
          </a:prstGeom>
          <a:solidFill>
            <a:srgbClr val="FFD988"/>
          </a:solidFill>
          <a:ln w="25400">
            <a:solidFill>
              <a:srgbClr val="F6797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5" name="Rectangle"/>
          <p:cNvSpPr/>
          <p:nvPr/>
        </p:nvSpPr>
        <p:spPr>
          <a:xfrm>
            <a:off x="4567824" y="4322199"/>
            <a:ext cx="862185" cy="130511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6" name="Rectangle"/>
          <p:cNvSpPr/>
          <p:nvPr/>
        </p:nvSpPr>
        <p:spPr>
          <a:xfrm>
            <a:off x="4567824" y="5721086"/>
            <a:ext cx="862185" cy="341247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7" name="Rectangle"/>
          <p:cNvSpPr/>
          <p:nvPr/>
        </p:nvSpPr>
        <p:spPr>
          <a:xfrm>
            <a:off x="4567824" y="6169036"/>
            <a:ext cx="862185" cy="560264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8" name="Rectangle"/>
          <p:cNvSpPr/>
          <p:nvPr/>
        </p:nvSpPr>
        <p:spPr>
          <a:xfrm>
            <a:off x="4567824" y="3479024"/>
            <a:ext cx="862185" cy="320502"/>
          </a:xfrm>
          <a:prstGeom prst="rect">
            <a:avLst/>
          </a:prstGeom>
          <a:solidFill>
            <a:schemeClr val="accent4"/>
          </a:solidFill>
          <a:ln w="254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9" name="Rectangle"/>
          <p:cNvSpPr/>
          <p:nvPr/>
        </p:nvSpPr>
        <p:spPr>
          <a:xfrm>
            <a:off x="4567824" y="2967777"/>
            <a:ext cx="862185" cy="426611"/>
          </a:xfrm>
          <a:prstGeom prst="rect">
            <a:avLst/>
          </a:prstGeom>
          <a:solidFill>
            <a:srgbClr val="FDFC31"/>
          </a:solidFill>
          <a:ln w="25400">
            <a:solidFill>
              <a:srgbClr val="FF671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0" name="Rectangle"/>
          <p:cNvSpPr/>
          <p:nvPr/>
        </p:nvSpPr>
        <p:spPr>
          <a:xfrm>
            <a:off x="4567824" y="6836002"/>
            <a:ext cx="3745828" cy="555469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1" name="Sensor"/>
          <p:cNvSpPr/>
          <p:nvPr/>
        </p:nvSpPr>
        <p:spPr>
          <a:xfrm>
            <a:off x="4542993" y="2348582"/>
            <a:ext cx="3770609" cy="26624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14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Sensor</a:t>
            </a:r>
          </a:p>
        </p:txBody>
      </p:sp>
      <p:sp>
        <p:nvSpPr>
          <p:cNvPr id="192" name="Empty Yakult Bottle"/>
          <p:cNvSpPr txBox="1"/>
          <p:nvPr/>
        </p:nvSpPr>
        <p:spPr>
          <a:xfrm>
            <a:off x="7557527" y="4437508"/>
            <a:ext cx="693407" cy="64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Empty Yakult Bottle</a:t>
            </a:r>
          </a:p>
        </p:txBody>
      </p:sp>
      <p:sp>
        <p:nvSpPr>
          <p:cNvPr id="193" name="Yakult Bottle"/>
          <p:cNvSpPr txBox="1"/>
          <p:nvPr/>
        </p:nvSpPr>
        <p:spPr>
          <a:xfrm>
            <a:off x="6576525" y="4437508"/>
            <a:ext cx="693408" cy="458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Yakult Bottle</a:t>
            </a:r>
          </a:p>
        </p:txBody>
      </p:sp>
      <p:sp>
        <p:nvSpPr>
          <p:cNvPr id="194" name="Truck"/>
          <p:cNvSpPr txBox="1"/>
          <p:nvPr/>
        </p:nvSpPr>
        <p:spPr>
          <a:xfrm>
            <a:off x="5614573" y="4437508"/>
            <a:ext cx="693407" cy="2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Truck</a:t>
            </a:r>
          </a:p>
        </p:txBody>
      </p:sp>
      <p:sp>
        <p:nvSpPr>
          <p:cNvPr id="195" name="Cow"/>
          <p:cNvSpPr txBox="1"/>
          <p:nvPr/>
        </p:nvSpPr>
        <p:spPr>
          <a:xfrm>
            <a:off x="4662148" y="4437508"/>
            <a:ext cx="693407" cy="2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Cow</a:t>
            </a:r>
          </a:p>
        </p:txBody>
      </p:sp>
      <p:sp>
        <p:nvSpPr>
          <p:cNvPr id="196" name="animal"/>
          <p:cNvSpPr txBox="1"/>
          <p:nvPr/>
        </p:nvSpPr>
        <p:spPr>
          <a:xfrm>
            <a:off x="4643098" y="3486337"/>
            <a:ext cx="693407" cy="270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>
              <a:defRPr i="1"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animal</a:t>
            </a:r>
          </a:p>
        </p:txBody>
      </p:sp>
      <p:sp>
        <p:nvSpPr>
          <p:cNvPr id="197" name="vehicle"/>
          <p:cNvSpPr txBox="1"/>
          <p:nvPr/>
        </p:nvSpPr>
        <p:spPr>
          <a:xfrm>
            <a:off x="5600074" y="3486337"/>
            <a:ext cx="693407" cy="270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>
              <a:defRPr i="1"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vehicle</a:t>
            </a:r>
          </a:p>
        </p:txBody>
      </p:sp>
      <p:sp>
        <p:nvSpPr>
          <p:cNvPr id="198" name="bottle"/>
          <p:cNvSpPr txBox="1"/>
          <p:nvPr/>
        </p:nvSpPr>
        <p:spPr>
          <a:xfrm>
            <a:off x="6576525" y="3486337"/>
            <a:ext cx="693408" cy="270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>
              <a:defRPr i="1"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bottle</a:t>
            </a:r>
          </a:p>
        </p:txBody>
      </p:sp>
      <p:sp>
        <p:nvSpPr>
          <p:cNvPr id="199" name="bottle"/>
          <p:cNvSpPr txBox="1"/>
          <p:nvPr/>
        </p:nvSpPr>
        <p:spPr>
          <a:xfrm>
            <a:off x="7557527" y="3486337"/>
            <a:ext cx="693407" cy="270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>
              <a:defRPr i="1"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bottle</a:t>
            </a:r>
          </a:p>
        </p:txBody>
      </p:sp>
      <p:sp>
        <p:nvSpPr>
          <p:cNvPr id="200" name="-881.123"/>
          <p:cNvSpPr txBox="1"/>
          <p:nvPr/>
        </p:nvSpPr>
        <p:spPr>
          <a:xfrm>
            <a:off x="6569561" y="5745853"/>
            <a:ext cx="700370" cy="2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just"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-881.123</a:t>
            </a:r>
          </a:p>
        </p:txBody>
      </p:sp>
      <p:sp>
        <p:nvSpPr>
          <p:cNvPr id="201" name="-600"/>
          <p:cNvSpPr txBox="1"/>
          <p:nvPr/>
        </p:nvSpPr>
        <p:spPr>
          <a:xfrm>
            <a:off x="4792481" y="5745853"/>
            <a:ext cx="413691" cy="2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just"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-600</a:t>
            </a:r>
          </a:p>
        </p:txBody>
      </p:sp>
      <p:sp>
        <p:nvSpPr>
          <p:cNvPr id="202" name="-80"/>
          <p:cNvSpPr txBox="1"/>
          <p:nvPr/>
        </p:nvSpPr>
        <p:spPr>
          <a:xfrm>
            <a:off x="5799937" y="5745853"/>
            <a:ext cx="331782" cy="2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just"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-80</a:t>
            </a:r>
          </a:p>
        </p:txBody>
      </p:sp>
      <p:sp>
        <p:nvSpPr>
          <p:cNvPr id="203" name="+120"/>
          <p:cNvSpPr txBox="1"/>
          <p:nvPr/>
        </p:nvSpPr>
        <p:spPr>
          <a:xfrm>
            <a:off x="7650129" y="5745853"/>
            <a:ext cx="458404" cy="2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just"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+120</a:t>
            </a:r>
          </a:p>
        </p:txBody>
      </p:sp>
      <p:sp>
        <p:nvSpPr>
          <p:cNvPr id="204" name="[s1]"/>
          <p:cNvSpPr txBox="1"/>
          <p:nvPr/>
        </p:nvSpPr>
        <p:spPr>
          <a:xfrm>
            <a:off x="4817387" y="6312289"/>
            <a:ext cx="377136" cy="2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[s1]</a:t>
            </a:r>
          </a:p>
        </p:txBody>
      </p:sp>
      <p:sp>
        <p:nvSpPr>
          <p:cNvPr id="205" name="(-80)+(-800)+(-1.123)"/>
          <p:cNvSpPr txBox="1"/>
          <p:nvPr/>
        </p:nvSpPr>
        <p:spPr>
          <a:xfrm>
            <a:off x="6411460" y="7011304"/>
            <a:ext cx="1016572" cy="197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i="1" sz="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(-80)+(-800)+(-1.123)</a:t>
            </a:r>
          </a:p>
        </p:txBody>
      </p:sp>
      <p:sp>
        <p:nvSpPr>
          <p:cNvPr id="206" name="(-370)+(-230)"/>
          <p:cNvSpPr txBox="1"/>
          <p:nvPr/>
        </p:nvSpPr>
        <p:spPr>
          <a:xfrm>
            <a:off x="4622049" y="7011304"/>
            <a:ext cx="678355" cy="197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i="1" sz="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(-370)+(-230)</a:t>
            </a:r>
          </a:p>
        </p:txBody>
      </p:sp>
      <p:sp>
        <p:nvSpPr>
          <p:cNvPr id="207" name="(-20)+(-40)+(-20)"/>
          <p:cNvSpPr txBox="1"/>
          <p:nvPr/>
        </p:nvSpPr>
        <p:spPr>
          <a:xfrm>
            <a:off x="5530876" y="7011304"/>
            <a:ext cx="840154" cy="197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i="1" sz="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(-20)+(-40)+(-20)</a:t>
            </a:r>
          </a:p>
        </p:txBody>
      </p:sp>
      <p:sp>
        <p:nvSpPr>
          <p:cNvPr id="208" name="120"/>
          <p:cNvSpPr txBox="1"/>
          <p:nvPr/>
        </p:nvSpPr>
        <p:spPr>
          <a:xfrm>
            <a:off x="7716473" y="7011304"/>
            <a:ext cx="325716" cy="197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i="1" sz="9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120</a:t>
            </a:r>
          </a:p>
        </p:txBody>
      </p:sp>
      <p:sp>
        <p:nvSpPr>
          <p:cNvPr id="209" name="Image 1"/>
          <p:cNvSpPr txBox="1"/>
          <p:nvPr/>
        </p:nvSpPr>
        <p:spPr>
          <a:xfrm>
            <a:off x="4598335" y="3021195"/>
            <a:ext cx="763882" cy="2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Image 1</a:t>
            </a:r>
          </a:p>
        </p:txBody>
      </p:sp>
      <p:sp>
        <p:nvSpPr>
          <p:cNvPr id="210" name="Image 2"/>
          <p:cNvSpPr txBox="1"/>
          <p:nvPr/>
        </p:nvSpPr>
        <p:spPr>
          <a:xfrm>
            <a:off x="5576007" y="3021195"/>
            <a:ext cx="763882" cy="2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Image 2</a:t>
            </a:r>
          </a:p>
        </p:txBody>
      </p:sp>
      <p:sp>
        <p:nvSpPr>
          <p:cNvPr id="211" name="Image 3"/>
          <p:cNvSpPr txBox="1"/>
          <p:nvPr/>
        </p:nvSpPr>
        <p:spPr>
          <a:xfrm>
            <a:off x="6538721" y="3021195"/>
            <a:ext cx="763882" cy="2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Image 3</a:t>
            </a:r>
          </a:p>
        </p:txBody>
      </p:sp>
      <p:sp>
        <p:nvSpPr>
          <p:cNvPr id="212" name="Image 4"/>
          <p:cNvSpPr txBox="1"/>
          <p:nvPr/>
        </p:nvSpPr>
        <p:spPr>
          <a:xfrm>
            <a:off x="7513017" y="3021195"/>
            <a:ext cx="763882" cy="2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Image 4</a:t>
            </a:r>
          </a:p>
        </p:txBody>
      </p:sp>
      <p:sp>
        <p:nvSpPr>
          <p:cNvPr id="213" name="[]                       []    Frames    []                     []"/>
          <p:cNvSpPr/>
          <p:nvPr/>
        </p:nvSpPr>
        <p:spPr>
          <a:xfrm>
            <a:off x="4542993" y="2643810"/>
            <a:ext cx="3770609" cy="2662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>
              <a:defRPr b="0" sz="1400">
                <a:latin typeface="+mn-lt"/>
                <a:ea typeface="+mn-ea"/>
                <a:cs typeface="+mn-cs"/>
                <a:sym typeface="Helvetica Neue Medium"/>
              </a:defRPr>
            </a:pPr>
            <a:r>
              <a:t>[]                       []    </a:t>
            </a:r>
            <a:r>
              <a:rPr b="1">
                <a:latin typeface="Times"/>
                <a:ea typeface="Times"/>
                <a:cs typeface="Times"/>
                <a:sym typeface="Times"/>
              </a:rPr>
              <a:t>Frames    </a:t>
            </a:r>
            <a:r>
              <a:t>[]                     []</a:t>
            </a:r>
          </a:p>
        </p:txBody>
      </p:sp>
      <p:sp>
        <p:nvSpPr>
          <p:cNvPr id="214" name="SSD…"/>
          <p:cNvSpPr txBox="1"/>
          <p:nvPr/>
        </p:nvSpPr>
        <p:spPr>
          <a:xfrm>
            <a:off x="4617303" y="3909801"/>
            <a:ext cx="750136" cy="32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>
              <a:lnSpc>
                <a:spcPts val="1100"/>
              </a:lnSpc>
              <a:defRPr sz="1100">
                <a:latin typeface="Palatino"/>
                <a:ea typeface="Palatino"/>
                <a:cs typeface="Palatino"/>
                <a:sym typeface="Palatino"/>
              </a:defRPr>
            </a:pPr>
            <a:r>
              <a:t>SSD</a:t>
            </a:r>
          </a:p>
          <a:p>
            <a:pPr>
              <a:lnSpc>
                <a:spcPts val="1100"/>
              </a:lnSpc>
              <a:defRPr b="0" i="1" sz="1100">
                <a:latin typeface="Palatino"/>
                <a:ea typeface="Palatino"/>
                <a:cs typeface="Palatino"/>
                <a:sym typeface="Palatino"/>
              </a:defRPr>
            </a:pPr>
            <a:r>
              <a:t>Class cow</a:t>
            </a:r>
          </a:p>
        </p:txBody>
      </p:sp>
      <p:sp>
        <p:nvSpPr>
          <p:cNvPr id="215" name="autoencoder…"/>
          <p:cNvSpPr txBox="1"/>
          <p:nvPr/>
        </p:nvSpPr>
        <p:spPr>
          <a:xfrm>
            <a:off x="4567824" y="5044349"/>
            <a:ext cx="785909" cy="520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>
              <a:defRPr b="0" i="1" sz="900">
                <a:latin typeface="Palatino"/>
                <a:ea typeface="Palatino"/>
                <a:cs typeface="Palatino"/>
                <a:sym typeface="Palatino"/>
              </a:defRPr>
            </a:pPr>
            <a:r>
              <a:t>autoencoder</a:t>
            </a:r>
          </a:p>
          <a:p>
            <a:pPr>
              <a:defRPr b="0" i="1" sz="900">
                <a:latin typeface="Palatino"/>
                <a:ea typeface="Palatino"/>
                <a:cs typeface="Palatino"/>
                <a:sym typeface="Palatino"/>
              </a:defRPr>
            </a:pPr>
            <a:r>
              <a:t>detector</a:t>
            </a:r>
          </a:p>
          <a:p>
            <a:pPr>
              <a:defRPr b="0" i="1" sz="900">
                <a:latin typeface="Palatino"/>
                <a:ea typeface="Palatino"/>
                <a:cs typeface="Palatino"/>
                <a:sym typeface="Palatino"/>
              </a:defRPr>
            </a:pPr>
            <a:r>
              <a:t>model</a:t>
            </a:r>
          </a:p>
        </p:txBody>
      </p:sp>
      <p:sp>
        <p:nvSpPr>
          <p:cNvPr id="216" name="autoencoder…"/>
          <p:cNvSpPr txBox="1"/>
          <p:nvPr/>
        </p:nvSpPr>
        <p:spPr>
          <a:xfrm>
            <a:off x="7486377" y="5031432"/>
            <a:ext cx="785909" cy="520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>
              <a:defRPr b="0" i="1" sz="900">
                <a:latin typeface="Palatino"/>
                <a:ea typeface="Palatino"/>
                <a:cs typeface="Palatino"/>
                <a:sym typeface="Palatino"/>
              </a:defRPr>
            </a:pPr>
            <a:r>
              <a:t>autoencoder</a:t>
            </a:r>
          </a:p>
          <a:p>
            <a:pPr>
              <a:defRPr b="0" i="1" sz="900">
                <a:latin typeface="Palatino"/>
                <a:ea typeface="Palatino"/>
                <a:cs typeface="Palatino"/>
                <a:sym typeface="Palatino"/>
              </a:defRPr>
            </a:pPr>
            <a:r>
              <a:t>detector</a:t>
            </a:r>
          </a:p>
          <a:p>
            <a:pPr>
              <a:defRPr b="0" i="1" sz="900">
                <a:latin typeface="Palatino"/>
                <a:ea typeface="Palatino"/>
                <a:cs typeface="Palatino"/>
                <a:sym typeface="Palatino"/>
              </a:defRPr>
            </a:pPr>
            <a:r>
              <a:t>model</a:t>
            </a:r>
          </a:p>
        </p:txBody>
      </p:sp>
      <p:sp>
        <p:nvSpPr>
          <p:cNvPr id="217" name="autoencoder…"/>
          <p:cNvSpPr txBox="1"/>
          <p:nvPr/>
        </p:nvSpPr>
        <p:spPr>
          <a:xfrm>
            <a:off x="6527413" y="5031432"/>
            <a:ext cx="785910" cy="520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>
              <a:defRPr b="0" i="1" sz="900">
                <a:latin typeface="Palatino"/>
                <a:ea typeface="Palatino"/>
                <a:cs typeface="Palatino"/>
                <a:sym typeface="Palatino"/>
              </a:defRPr>
            </a:pPr>
            <a:r>
              <a:t>autoencoder</a:t>
            </a:r>
          </a:p>
          <a:p>
            <a:pPr>
              <a:defRPr b="0" i="1" sz="900">
                <a:latin typeface="Palatino"/>
                <a:ea typeface="Palatino"/>
                <a:cs typeface="Palatino"/>
                <a:sym typeface="Palatino"/>
              </a:defRPr>
            </a:pPr>
            <a:r>
              <a:t>detector</a:t>
            </a:r>
          </a:p>
          <a:p>
            <a:pPr>
              <a:defRPr b="0" i="1" sz="900">
                <a:latin typeface="Palatino"/>
                <a:ea typeface="Palatino"/>
                <a:cs typeface="Palatino"/>
                <a:sym typeface="Palatino"/>
              </a:defRPr>
            </a:pPr>
            <a:r>
              <a:t>model</a:t>
            </a:r>
          </a:p>
        </p:txBody>
      </p:sp>
      <p:sp>
        <p:nvSpPr>
          <p:cNvPr id="218" name="autoencoder…"/>
          <p:cNvSpPr txBox="1"/>
          <p:nvPr/>
        </p:nvSpPr>
        <p:spPr>
          <a:xfrm>
            <a:off x="5564108" y="5031432"/>
            <a:ext cx="785910" cy="520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>
              <a:defRPr b="0" i="1" sz="900">
                <a:latin typeface="Palatino"/>
                <a:ea typeface="Palatino"/>
                <a:cs typeface="Palatino"/>
                <a:sym typeface="Palatino"/>
              </a:defRPr>
            </a:pPr>
            <a:r>
              <a:t>autoencoder</a:t>
            </a:r>
          </a:p>
          <a:p>
            <a:pPr>
              <a:defRPr b="0" i="1" sz="900">
                <a:latin typeface="Palatino"/>
                <a:ea typeface="Palatino"/>
                <a:cs typeface="Palatino"/>
                <a:sym typeface="Palatino"/>
              </a:defRPr>
            </a:pPr>
            <a:r>
              <a:t>detector</a:t>
            </a:r>
          </a:p>
          <a:p>
            <a:pPr>
              <a:defRPr b="0" i="1" sz="900">
                <a:latin typeface="Palatino"/>
                <a:ea typeface="Palatino"/>
                <a:cs typeface="Palatino"/>
                <a:sym typeface="Palatino"/>
              </a:defRPr>
            </a:pPr>
            <a:r>
              <a:t>model</a:t>
            </a:r>
          </a:p>
        </p:txBody>
      </p:sp>
      <p:sp>
        <p:nvSpPr>
          <p:cNvPr id="219" name="[s2]"/>
          <p:cNvSpPr txBox="1"/>
          <p:nvPr/>
        </p:nvSpPr>
        <p:spPr>
          <a:xfrm>
            <a:off x="5766416" y="6312289"/>
            <a:ext cx="377136" cy="2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[s2]</a:t>
            </a:r>
          </a:p>
        </p:txBody>
      </p:sp>
      <p:sp>
        <p:nvSpPr>
          <p:cNvPr id="220" name="[s3]"/>
          <p:cNvSpPr txBox="1"/>
          <p:nvPr/>
        </p:nvSpPr>
        <p:spPr>
          <a:xfrm>
            <a:off x="6724116" y="6312289"/>
            <a:ext cx="377136" cy="2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[s3]</a:t>
            </a:r>
          </a:p>
        </p:txBody>
      </p:sp>
      <p:sp>
        <p:nvSpPr>
          <p:cNvPr id="221" name="[s4]"/>
          <p:cNvSpPr txBox="1"/>
          <p:nvPr/>
        </p:nvSpPr>
        <p:spPr>
          <a:xfrm>
            <a:off x="7694417" y="6312289"/>
            <a:ext cx="377136" cy="2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[s4]</a:t>
            </a:r>
          </a:p>
        </p:txBody>
      </p:sp>
      <p:sp>
        <p:nvSpPr>
          <p:cNvPr id="222" name="SSD…"/>
          <p:cNvSpPr txBox="1"/>
          <p:nvPr/>
        </p:nvSpPr>
        <p:spPr>
          <a:xfrm>
            <a:off x="5576007" y="3914733"/>
            <a:ext cx="750136" cy="32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>
              <a:lnSpc>
                <a:spcPts val="1100"/>
              </a:lnSpc>
              <a:defRPr sz="1100">
                <a:latin typeface="Palatino"/>
                <a:ea typeface="Palatino"/>
                <a:cs typeface="Palatino"/>
                <a:sym typeface="Palatino"/>
              </a:defRPr>
            </a:pPr>
            <a:r>
              <a:t>SSD</a:t>
            </a:r>
          </a:p>
          <a:p>
            <a:pPr>
              <a:lnSpc>
                <a:spcPts val="1100"/>
              </a:lnSpc>
              <a:defRPr b="0" i="1" sz="1100">
                <a:latin typeface="Palatino"/>
                <a:ea typeface="Palatino"/>
                <a:cs typeface="Palatino"/>
                <a:sym typeface="Palatino"/>
              </a:defRPr>
            </a:pPr>
            <a:r>
              <a:t>Class truck</a:t>
            </a:r>
          </a:p>
        </p:txBody>
      </p:sp>
      <p:sp>
        <p:nvSpPr>
          <p:cNvPr id="223" name="SSD…"/>
          <p:cNvSpPr txBox="1"/>
          <p:nvPr/>
        </p:nvSpPr>
        <p:spPr>
          <a:xfrm>
            <a:off x="6538721" y="3914733"/>
            <a:ext cx="750136" cy="32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>
              <a:lnSpc>
                <a:spcPts val="1100"/>
              </a:lnSpc>
              <a:defRPr sz="1100">
                <a:latin typeface="Palatino"/>
                <a:ea typeface="Palatino"/>
                <a:cs typeface="Palatino"/>
                <a:sym typeface="Palatino"/>
              </a:defRPr>
            </a:pPr>
            <a:r>
              <a:t>SSD</a:t>
            </a:r>
          </a:p>
          <a:p>
            <a:pPr>
              <a:lnSpc>
                <a:spcPts val="1100"/>
              </a:lnSpc>
              <a:defRPr b="0" i="1" sz="1100">
                <a:latin typeface="Palatino"/>
                <a:ea typeface="Palatino"/>
                <a:cs typeface="Palatino"/>
                <a:sym typeface="Palatino"/>
              </a:defRPr>
            </a:pPr>
            <a:r>
              <a:t>Class yakult0</a:t>
            </a:r>
          </a:p>
        </p:txBody>
      </p:sp>
      <p:sp>
        <p:nvSpPr>
          <p:cNvPr id="224" name="SSD…"/>
          <p:cNvSpPr txBox="1"/>
          <p:nvPr/>
        </p:nvSpPr>
        <p:spPr>
          <a:xfrm>
            <a:off x="7522151" y="3909801"/>
            <a:ext cx="750136" cy="32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>
              <a:lnSpc>
                <a:spcPts val="1100"/>
              </a:lnSpc>
              <a:defRPr sz="1100">
                <a:latin typeface="Palatino"/>
                <a:ea typeface="Palatino"/>
                <a:cs typeface="Palatino"/>
                <a:sym typeface="Palatino"/>
              </a:defRPr>
            </a:pPr>
            <a:r>
              <a:t>SSD</a:t>
            </a:r>
          </a:p>
          <a:p>
            <a:pPr>
              <a:lnSpc>
                <a:spcPts val="1100"/>
              </a:lnSpc>
              <a:defRPr b="0" i="1" sz="1100">
                <a:latin typeface="Palatino"/>
                <a:ea typeface="Palatino"/>
                <a:cs typeface="Palatino"/>
                <a:sym typeface="Palatino"/>
              </a:defRPr>
            </a:pPr>
            <a:r>
              <a:t>Class yakult1</a:t>
            </a:r>
          </a:p>
        </p:txBody>
      </p:sp>
      <p:sp>
        <p:nvSpPr>
          <p:cNvPr id="225" name="+"/>
          <p:cNvSpPr txBox="1"/>
          <p:nvPr/>
        </p:nvSpPr>
        <p:spPr>
          <a:xfrm>
            <a:off x="5386776" y="6964375"/>
            <a:ext cx="181249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26" name="+"/>
          <p:cNvSpPr txBox="1"/>
          <p:nvPr/>
        </p:nvSpPr>
        <p:spPr>
          <a:xfrm>
            <a:off x="6350495" y="6967404"/>
            <a:ext cx="181249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27" name="+"/>
          <p:cNvSpPr txBox="1"/>
          <p:nvPr/>
        </p:nvSpPr>
        <p:spPr>
          <a:xfrm>
            <a:off x="7313331" y="6967404"/>
            <a:ext cx="18124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228" name="a"/>
          <p:cNvSpPr txBox="1"/>
          <p:nvPr/>
        </p:nvSpPr>
        <p:spPr>
          <a:xfrm>
            <a:off x="8449767" y="2953734"/>
            <a:ext cx="24429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29" name="b"/>
          <p:cNvSpPr txBox="1"/>
          <p:nvPr/>
        </p:nvSpPr>
        <p:spPr>
          <a:xfrm>
            <a:off x="8452427" y="3360134"/>
            <a:ext cx="23896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230" name="c"/>
          <p:cNvSpPr txBox="1"/>
          <p:nvPr/>
        </p:nvSpPr>
        <p:spPr>
          <a:xfrm>
            <a:off x="8465456" y="3786854"/>
            <a:ext cx="21291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231" name="d"/>
          <p:cNvSpPr txBox="1"/>
          <p:nvPr/>
        </p:nvSpPr>
        <p:spPr>
          <a:xfrm>
            <a:off x="8449767" y="4708027"/>
            <a:ext cx="24429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232" name="e"/>
          <p:cNvSpPr txBox="1"/>
          <p:nvPr/>
        </p:nvSpPr>
        <p:spPr>
          <a:xfrm>
            <a:off x="8465456" y="5629200"/>
            <a:ext cx="21291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233" name="f"/>
          <p:cNvSpPr txBox="1"/>
          <p:nvPr/>
        </p:nvSpPr>
        <p:spPr>
          <a:xfrm>
            <a:off x="8480940" y="6204934"/>
            <a:ext cx="18194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234" name="g"/>
          <p:cNvSpPr txBox="1"/>
          <p:nvPr/>
        </p:nvSpPr>
        <p:spPr>
          <a:xfrm>
            <a:off x="8457611" y="6848401"/>
            <a:ext cx="22860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g</a:t>
            </a:r>
          </a:p>
        </p:txBody>
      </p:sp>
      <p:sp>
        <p:nvSpPr>
          <p:cNvPr id="235" name="202108 Current Version"/>
          <p:cNvSpPr txBox="1"/>
          <p:nvPr/>
        </p:nvSpPr>
        <p:spPr>
          <a:xfrm>
            <a:off x="500930" y="1539510"/>
            <a:ext cx="3174036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200"/>
            </a:lvl1pPr>
          </a:lstStyle>
          <a:p>
            <a:pPr/>
            <a:r>
              <a:t>202108 Current Version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he CO2 chain deep learning model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CO2 chain deep learning model</a:t>
            </a:r>
          </a:p>
        </p:txBody>
      </p:sp>
      <p:sp>
        <p:nvSpPr>
          <p:cNvPr id="238" name="details"/>
          <p:cNvSpPr txBox="1"/>
          <p:nvPr>
            <p:ph type="subTitle" sz="quarter" idx="1"/>
          </p:nvPr>
        </p:nvSpPr>
        <p:spPr>
          <a:xfrm>
            <a:off x="1270000" y="6453790"/>
            <a:ext cx="10464800" cy="1130301"/>
          </a:xfrm>
          <a:prstGeom prst="rect">
            <a:avLst/>
          </a:prstGeom>
        </p:spPr>
        <p:txBody>
          <a:bodyPr/>
          <a:lstStyle/>
          <a:p>
            <a:pPr/>
            <a:r>
              <a:t>details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creen Shot 2021-07-11 at 23.43.20.png" descr="Screen Shot 2021-07-11 at 23.43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1670" y="1892371"/>
            <a:ext cx="3000912" cy="268478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a"/>
          <p:cNvSpPr txBox="1"/>
          <p:nvPr/>
        </p:nvSpPr>
        <p:spPr>
          <a:xfrm>
            <a:off x="9658333" y="2032350"/>
            <a:ext cx="24429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42" name="b"/>
          <p:cNvSpPr txBox="1"/>
          <p:nvPr/>
        </p:nvSpPr>
        <p:spPr>
          <a:xfrm>
            <a:off x="9660994" y="2438750"/>
            <a:ext cx="23896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243" name="c"/>
          <p:cNvSpPr txBox="1"/>
          <p:nvPr/>
        </p:nvSpPr>
        <p:spPr>
          <a:xfrm>
            <a:off x="9674022" y="2865470"/>
            <a:ext cx="21291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244" name="d"/>
          <p:cNvSpPr txBox="1"/>
          <p:nvPr/>
        </p:nvSpPr>
        <p:spPr>
          <a:xfrm>
            <a:off x="9658333" y="3786643"/>
            <a:ext cx="24429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245" name="e"/>
          <p:cNvSpPr txBox="1"/>
          <p:nvPr/>
        </p:nvSpPr>
        <p:spPr>
          <a:xfrm>
            <a:off x="9674022" y="4707817"/>
            <a:ext cx="21291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246" name="f"/>
          <p:cNvSpPr txBox="1"/>
          <p:nvPr/>
        </p:nvSpPr>
        <p:spPr>
          <a:xfrm>
            <a:off x="9689507" y="5283550"/>
            <a:ext cx="181943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247" name="g"/>
          <p:cNvSpPr txBox="1"/>
          <p:nvPr/>
        </p:nvSpPr>
        <p:spPr>
          <a:xfrm>
            <a:off x="9666178" y="5927017"/>
            <a:ext cx="22860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i="1" sz="2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g</a:t>
            </a:r>
          </a:p>
        </p:txBody>
      </p:sp>
      <p:grpSp>
        <p:nvGrpSpPr>
          <p:cNvPr id="255" name="Group"/>
          <p:cNvGrpSpPr/>
          <p:nvPr/>
        </p:nvGrpSpPr>
        <p:grpSpPr>
          <a:xfrm>
            <a:off x="7769271" y="2037444"/>
            <a:ext cx="1816443" cy="4423694"/>
            <a:chOff x="0" y="0"/>
            <a:chExt cx="1816442" cy="4423692"/>
          </a:xfrm>
        </p:grpSpPr>
        <p:sp>
          <p:nvSpPr>
            <p:cNvPr id="248" name="Rectangle"/>
            <p:cNvSpPr/>
            <p:nvPr/>
          </p:nvSpPr>
          <p:spPr>
            <a:xfrm>
              <a:off x="-1" y="916385"/>
              <a:ext cx="1816444" cy="344261"/>
            </a:xfrm>
            <a:prstGeom prst="rect">
              <a:avLst/>
            </a:prstGeom>
            <a:solidFill>
              <a:srgbClr val="FFE9BB"/>
            </a:solidFill>
            <a:ln w="25400" cap="flat">
              <a:solidFill>
                <a:srgbClr val="FBB2AE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49" name="Rectangle"/>
            <p:cNvSpPr/>
            <p:nvPr/>
          </p:nvSpPr>
          <p:spPr>
            <a:xfrm>
              <a:off x="-1" y="1354422"/>
              <a:ext cx="1816444" cy="1305110"/>
            </a:xfrm>
            <a:prstGeom prst="rect">
              <a:avLst/>
            </a:prstGeom>
            <a:solidFill>
              <a:schemeClr val="accent4">
                <a:hueOff val="-1081314"/>
                <a:satOff val="4338"/>
                <a:lumOff val="-8931"/>
                <a:alpha val="52772"/>
              </a:schemeClr>
            </a:solidFill>
            <a:ln w="25400" cap="flat">
              <a:solidFill>
                <a:schemeClr val="accent5">
                  <a:hueOff val="-82419"/>
                  <a:satOff val="-9513"/>
                  <a:lumOff val="-16343"/>
                  <a:alpha val="52772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0" name="Rectangle"/>
            <p:cNvSpPr/>
            <p:nvPr/>
          </p:nvSpPr>
          <p:spPr>
            <a:xfrm>
              <a:off x="-1" y="2753308"/>
              <a:ext cx="1816444" cy="341247"/>
            </a:xfrm>
            <a:prstGeom prst="rect">
              <a:avLst/>
            </a:prstGeom>
            <a:solidFill>
              <a:schemeClr val="accent5">
                <a:alpha val="42637"/>
              </a:schemeClr>
            </a:solidFill>
            <a:ln w="25400" cap="flat">
              <a:solidFill>
                <a:schemeClr val="accent5">
                  <a:hueOff val="-82419"/>
                  <a:satOff val="-9513"/>
                  <a:lumOff val="-16343"/>
                  <a:alpha val="42637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1" name="Rectangle"/>
            <p:cNvSpPr/>
            <p:nvPr/>
          </p:nvSpPr>
          <p:spPr>
            <a:xfrm>
              <a:off x="-1" y="3201258"/>
              <a:ext cx="1816444" cy="560264"/>
            </a:xfrm>
            <a:prstGeom prst="rect">
              <a:avLst/>
            </a:prstGeom>
            <a:solidFill>
              <a:schemeClr val="accent3">
                <a:alpha val="48119"/>
              </a:schemeClr>
            </a:solidFill>
            <a:ln w="25400" cap="flat">
              <a:solidFill>
                <a:schemeClr val="accent3">
                  <a:hueOff val="362282"/>
                  <a:satOff val="31803"/>
                  <a:lumOff val="-18242"/>
                  <a:alpha val="48119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2" name="Rectangle"/>
            <p:cNvSpPr/>
            <p:nvPr/>
          </p:nvSpPr>
          <p:spPr>
            <a:xfrm>
              <a:off x="-1" y="511247"/>
              <a:ext cx="1816444" cy="320501"/>
            </a:xfrm>
            <a:prstGeom prst="rect">
              <a:avLst/>
            </a:prstGeom>
            <a:solidFill>
              <a:schemeClr val="accent4">
                <a:alpha val="58103"/>
              </a:schemeClr>
            </a:solidFill>
            <a:ln w="25400" cap="flat">
              <a:solidFill>
                <a:schemeClr val="accent4">
                  <a:hueOff val="-1081314"/>
                  <a:satOff val="4338"/>
                  <a:lumOff val="-8931"/>
                  <a:alpha val="58103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3" name="Rectangle"/>
            <p:cNvSpPr/>
            <p:nvPr/>
          </p:nvSpPr>
          <p:spPr>
            <a:xfrm>
              <a:off x="-1" y="0"/>
              <a:ext cx="1816444" cy="426611"/>
            </a:xfrm>
            <a:prstGeom prst="rect">
              <a:avLst/>
            </a:prstGeom>
            <a:solidFill>
              <a:srgbClr val="FDFD8F"/>
            </a:solidFill>
            <a:ln w="25400" cap="flat">
              <a:solidFill>
                <a:srgbClr val="FFA78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54" name="Rectangle"/>
            <p:cNvSpPr/>
            <p:nvPr/>
          </p:nvSpPr>
          <p:spPr>
            <a:xfrm>
              <a:off x="0" y="3868224"/>
              <a:ext cx="1816443" cy="555469"/>
            </a:xfrm>
            <a:prstGeom prst="rect">
              <a:avLst/>
            </a:prstGeom>
            <a:solidFill>
              <a:schemeClr val="accent3">
                <a:alpha val="48119"/>
              </a:schemeClr>
            </a:solidFill>
            <a:ln w="25400" cap="flat">
              <a:solidFill>
                <a:schemeClr val="accent3">
                  <a:hueOff val="362282"/>
                  <a:satOff val="31803"/>
                  <a:lumOff val="-18242"/>
                  <a:alpha val="48119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b="0"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56" name="Classification"/>
          <p:cNvSpPr txBox="1"/>
          <p:nvPr/>
        </p:nvSpPr>
        <p:spPr>
          <a:xfrm>
            <a:off x="7821062" y="2557112"/>
            <a:ext cx="1694312" cy="32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>
              <a:lnSpc>
                <a:spcPts val="1100"/>
              </a:lnSpc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Classification</a:t>
            </a:r>
          </a:p>
        </p:txBody>
      </p:sp>
      <p:sp>
        <p:nvSpPr>
          <p:cNvPr id="257" name="Detailed Classifications"/>
          <p:cNvSpPr txBox="1"/>
          <p:nvPr/>
        </p:nvSpPr>
        <p:spPr>
          <a:xfrm>
            <a:off x="7835514" y="2985033"/>
            <a:ext cx="1968354" cy="32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>
              <a:lnSpc>
                <a:spcPts val="1100"/>
              </a:lnSpc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Detailed Classifications</a:t>
            </a:r>
          </a:p>
        </p:txBody>
      </p:sp>
      <p:sp>
        <p:nvSpPr>
          <p:cNvPr id="258" name="Detailed Recognition…"/>
          <p:cNvSpPr txBox="1"/>
          <p:nvPr/>
        </p:nvSpPr>
        <p:spPr>
          <a:xfrm>
            <a:off x="7835514" y="3536964"/>
            <a:ext cx="1710310" cy="1021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l">
              <a:defRPr sz="1200">
                <a:latin typeface="Palatino"/>
                <a:ea typeface="Palatino"/>
                <a:cs typeface="Palatino"/>
                <a:sym typeface="Palatino"/>
              </a:defRPr>
            </a:pPr>
            <a:r>
              <a:t>Detailed Recognition</a:t>
            </a:r>
          </a:p>
          <a:p>
            <a:pPr algn="l">
              <a:defRPr b="0" i="1" sz="1200">
                <a:latin typeface="Palatino"/>
                <a:ea typeface="Palatino"/>
                <a:cs typeface="Palatino"/>
                <a:sym typeface="Palatino"/>
              </a:defRPr>
            </a:pPr>
            <a:r>
              <a:t>autoencoder model</a:t>
            </a:r>
          </a:p>
          <a:p>
            <a:pPr algn="l">
              <a:defRPr b="0" i="1" sz="1200">
                <a:latin typeface="Palatino"/>
                <a:ea typeface="Palatino"/>
                <a:cs typeface="Palatino"/>
                <a:sym typeface="Palatino"/>
              </a:defRPr>
            </a:pPr>
            <a:r>
              <a:t>3d components</a:t>
            </a:r>
          </a:p>
          <a:p>
            <a:pPr algn="l">
              <a:defRPr b="0" i="1" sz="1200">
                <a:latin typeface="Palatino"/>
                <a:ea typeface="Palatino"/>
                <a:cs typeface="Palatino"/>
                <a:sym typeface="Palatino"/>
              </a:defRPr>
            </a:pPr>
            <a:r>
              <a:t>mass and materials</a:t>
            </a:r>
          </a:p>
          <a:p>
            <a:pPr algn="l">
              <a:defRPr b="0" i="1" sz="1200">
                <a:latin typeface="Palatino"/>
                <a:ea typeface="Palatino"/>
                <a:cs typeface="Palatino"/>
                <a:sym typeface="Palatino"/>
              </a:defRPr>
            </a:pPr>
            <a:r>
              <a:t>object definitions</a:t>
            </a:r>
          </a:p>
        </p:txBody>
      </p:sp>
      <p:sp>
        <p:nvSpPr>
          <p:cNvPr id="259" name="Object IDs to database"/>
          <p:cNvSpPr txBox="1"/>
          <p:nvPr/>
        </p:nvSpPr>
        <p:spPr>
          <a:xfrm>
            <a:off x="7821062" y="4824469"/>
            <a:ext cx="1810136" cy="2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Object IDs to database</a:t>
            </a:r>
          </a:p>
        </p:txBody>
      </p:sp>
      <p:sp>
        <p:nvSpPr>
          <p:cNvPr id="260" name="Object IDs to symbols"/>
          <p:cNvSpPr txBox="1"/>
          <p:nvPr/>
        </p:nvSpPr>
        <p:spPr>
          <a:xfrm>
            <a:off x="7833150" y="5387356"/>
            <a:ext cx="1783020" cy="270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Object IDs to symbols</a:t>
            </a:r>
          </a:p>
        </p:txBody>
      </p:sp>
      <p:sp>
        <p:nvSpPr>
          <p:cNvPr id="261" name="Symbol Sequence Prediction"/>
          <p:cNvSpPr txBox="1"/>
          <p:nvPr/>
        </p:nvSpPr>
        <p:spPr>
          <a:xfrm>
            <a:off x="7835514" y="5838952"/>
            <a:ext cx="1710310" cy="64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Symbol Sequence Prediction</a:t>
            </a:r>
          </a:p>
        </p:txBody>
      </p:sp>
      <p:sp>
        <p:nvSpPr>
          <p:cNvPr id="262" name="Digital Image"/>
          <p:cNvSpPr txBox="1"/>
          <p:nvPr/>
        </p:nvSpPr>
        <p:spPr>
          <a:xfrm>
            <a:off x="7821062" y="2099811"/>
            <a:ext cx="1209660" cy="27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l">
              <a:defRPr sz="12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Digital Image</a:t>
            </a:r>
          </a:p>
        </p:txBody>
      </p:sp>
      <p:sp>
        <p:nvSpPr>
          <p:cNvPr id="263" name="Input Image Data about an Object"/>
          <p:cNvSpPr/>
          <p:nvPr/>
        </p:nvSpPr>
        <p:spPr>
          <a:xfrm>
            <a:off x="4511477" y="1498675"/>
            <a:ext cx="5074237" cy="26624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1400">
                <a:solidFill>
                  <a:srgbClr val="FFFFF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Input Image Data about an Object</a:t>
            </a:r>
          </a:p>
        </p:txBody>
      </p:sp>
      <p:sp>
        <p:nvSpPr>
          <p:cNvPr id="264" name="database"/>
          <p:cNvSpPr/>
          <p:nvPr/>
        </p:nvSpPr>
        <p:spPr>
          <a:xfrm>
            <a:off x="4508120" y="4779805"/>
            <a:ext cx="3167406" cy="36024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  <a:alpha val="530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database</a:t>
            </a:r>
          </a:p>
        </p:txBody>
      </p:sp>
      <p:sp>
        <p:nvSpPr>
          <p:cNvPr id="265" name="supply chain prediction"/>
          <p:cNvSpPr/>
          <p:nvPr/>
        </p:nvSpPr>
        <p:spPr>
          <a:xfrm>
            <a:off x="4511477" y="5228928"/>
            <a:ext cx="3164049" cy="123221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supply chain prediction</a:t>
            </a:r>
          </a:p>
        </p:txBody>
      </p:sp>
      <p:sp>
        <p:nvSpPr>
          <p:cNvPr id="266" name="object classification"/>
          <p:cNvSpPr/>
          <p:nvPr/>
        </p:nvSpPr>
        <p:spPr>
          <a:xfrm>
            <a:off x="4509798" y="2023076"/>
            <a:ext cx="3167406" cy="2684787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  <a:alpha val="5688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b="0"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object classification</a:t>
            </a:r>
          </a:p>
        </p:txBody>
      </p:sp>
      <p:grpSp>
        <p:nvGrpSpPr>
          <p:cNvPr id="269" name="Fig-3_circularity-accounting-model-202101290315BJ.png"/>
          <p:cNvGrpSpPr/>
          <p:nvPr/>
        </p:nvGrpSpPr>
        <p:grpSpPr>
          <a:xfrm rot="840000">
            <a:off x="5857587" y="6306955"/>
            <a:ext cx="2607152" cy="1934450"/>
            <a:chOff x="0" y="0"/>
            <a:chExt cx="2607150" cy="1934449"/>
          </a:xfrm>
        </p:grpSpPr>
        <p:pic>
          <p:nvPicPr>
            <p:cNvPr id="268" name="Fig-3_circularity-accounting-model-202101290315BJ.png" descr="Fig-3_circularity-accounting-model-202101290315BJ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900" y="50800"/>
              <a:ext cx="2429351" cy="17058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7" name="Fig-3_circularity-accounting-model-202101290315BJ.png" descr="Fig-3_circularity-accounting-model-202101290315BJ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607151" cy="1934450"/>
            </a:xfrm>
            <a:prstGeom prst="rect">
              <a:avLst/>
            </a:prstGeom>
            <a:effectLst/>
          </p:spPr>
        </p:pic>
      </p:grpSp>
      <p:sp>
        <p:nvSpPr>
          <p:cNvPr id="270" name="Line"/>
          <p:cNvSpPr/>
          <p:nvPr/>
        </p:nvSpPr>
        <p:spPr>
          <a:xfrm flipH="1">
            <a:off x="7048595" y="1764920"/>
            <a:ext cx="1" cy="4968742"/>
          </a:xfrm>
          <a:prstGeom prst="line">
            <a:avLst/>
          </a:prstGeom>
          <a:ln w="1016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1" name="output: a Circularity Accounting Model…"/>
          <p:cNvSpPr txBox="1"/>
          <p:nvPr/>
        </p:nvSpPr>
        <p:spPr>
          <a:xfrm>
            <a:off x="8505338" y="7170115"/>
            <a:ext cx="2221663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i="1" sz="1800">
                <a:latin typeface="Palatino"/>
                <a:ea typeface="Palatino"/>
                <a:cs typeface="Palatino"/>
                <a:sym typeface="Palatino"/>
              </a:defRPr>
            </a:pPr>
            <a:r>
              <a:t>output: a Circularity Accounting Model</a:t>
            </a:r>
          </a:p>
          <a:p>
            <a:pPr algn="l">
              <a:defRPr i="1" sz="1800">
                <a:latin typeface="Palatino"/>
                <a:ea typeface="Palatino"/>
                <a:cs typeface="Palatino"/>
                <a:sym typeface="Palatino"/>
              </a:defRPr>
            </a:pPr>
            <a:r>
              <a:t>of the object</a:t>
            </a:r>
          </a:p>
        </p:txBody>
      </p:sp>
      <p:sp>
        <p:nvSpPr>
          <p:cNvPr id="272" name="Line"/>
          <p:cNvSpPr/>
          <p:nvPr/>
        </p:nvSpPr>
        <p:spPr>
          <a:xfrm flipH="1">
            <a:off x="10450582" y="1721869"/>
            <a:ext cx="1" cy="4968742"/>
          </a:xfrm>
          <a:prstGeom prst="line">
            <a:avLst/>
          </a:prstGeom>
          <a:ln w="101600">
            <a:solidFill>
              <a:srgbClr val="000000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>
              <a:defRPr b="0"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3" name="process steps"/>
          <p:cNvSpPr txBox="1"/>
          <p:nvPr/>
        </p:nvSpPr>
        <p:spPr>
          <a:xfrm>
            <a:off x="10141735" y="3665993"/>
            <a:ext cx="999713" cy="685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i="1" sz="1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process steps</a:t>
            </a:r>
          </a:p>
        </p:txBody>
      </p:sp>
      <p:sp>
        <p:nvSpPr>
          <p:cNvPr id="274" name="202108 Current Version"/>
          <p:cNvSpPr txBox="1"/>
          <p:nvPr/>
        </p:nvSpPr>
        <p:spPr>
          <a:xfrm>
            <a:off x="500930" y="1539510"/>
            <a:ext cx="3174036" cy="41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200"/>
            </a:lvl1pPr>
          </a:lstStyle>
          <a:p>
            <a:pPr/>
            <a:r>
              <a:t>202108 Current Version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age1image36281872.png" descr="page1image362818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2303" y="1806226"/>
            <a:ext cx="11940194" cy="7588948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Text"/>
          <p:cNvSpPr txBox="1"/>
          <p:nvPr/>
        </p:nvSpPr>
        <p:spPr>
          <a:xfrm>
            <a:off x="11062806" y="-1327335"/>
            <a:ext cx="1905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 </a:t>
            </a:r>
          </a:p>
        </p:txBody>
      </p:sp>
      <p:sp>
        <p:nvSpPr>
          <p:cNvPr id="278" name="The simplified version of the graph is what we are using as the ‘circularity economy’ diagram, which shows the carbon values as distances from a circle."/>
          <p:cNvSpPr txBox="1"/>
          <p:nvPr/>
        </p:nvSpPr>
        <p:spPr>
          <a:xfrm>
            <a:off x="930954" y="786785"/>
            <a:ext cx="1194019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>
                <a:latin typeface="Palatino"/>
                <a:ea typeface="Palatino"/>
                <a:cs typeface="Palatino"/>
                <a:sym typeface="Palatino"/>
              </a:defRPr>
            </a:pPr>
            <a:r>
              <a:t>The simplified version of the graph is what we are using as the ‘</a:t>
            </a:r>
            <a:r>
              <a:rPr i="1"/>
              <a:t>circularity economy</a:t>
            </a:r>
            <a:r>
              <a:t>’ diagram, which shows the carbon values as distances from a circle.</a:t>
            </a:r>
          </a:p>
        </p:txBody>
      </p:sp>
      <p:sp>
        <p:nvSpPr>
          <p:cNvPr id="279" name="At each position there is a different CO2 value."/>
          <p:cNvSpPr txBox="1"/>
          <p:nvPr/>
        </p:nvSpPr>
        <p:spPr>
          <a:xfrm>
            <a:off x="9524481" y="6838917"/>
            <a:ext cx="2113243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At each position there is a different CO2 value.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